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sldIdLst>
    <p:sldId id="2146847368" r:id="rId6"/>
    <p:sldId id="2146847357" r:id="rId7"/>
    <p:sldId id="2146847343" r:id="rId8"/>
    <p:sldId id="571" r:id="rId9"/>
    <p:sldId id="2146847303" r:id="rId10"/>
    <p:sldId id="569" r:id="rId11"/>
    <p:sldId id="2146847348" r:id="rId12"/>
    <p:sldId id="2146847366" r:id="rId13"/>
    <p:sldId id="2146847361" r:id="rId14"/>
    <p:sldId id="2146847365" r:id="rId15"/>
    <p:sldId id="2146847359" r:id="rId16"/>
    <p:sldId id="2146847370" r:id="rId17"/>
    <p:sldId id="2146847371" r:id="rId18"/>
    <p:sldId id="2146847372" r:id="rId19"/>
    <p:sldId id="2146847376" r:id="rId20"/>
    <p:sldId id="2146847377" r:id="rId21"/>
    <p:sldId id="2146847363" r:id="rId22"/>
    <p:sldId id="2146847369" r:id="rId23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" id="{62136E53-4050-4679-9D6A-4065F902E809}">
          <p14:sldIdLst/>
        </p14:section>
        <p14:section name="Presentation" id="{28EDC1D9-00BB-45B8-BF4C-17CC0B947B81}">
          <p14:sldIdLst>
            <p14:sldId id="2146847368"/>
            <p14:sldId id="2146847357"/>
            <p14:sldId id="2146847343"/>
            <p14:sldId id="571"/>
            <p14:sldId id="2146847303"/>
            <p14:sldId id="569"/>
            <p14:sldId id="2146847348"/>
            <p14:sldId id="2146847366"/>
            <p14:sldId id="2146847361"/>
            <p14:sldId id="2146847365"/>
            <p14:sldId id="2146847359"/>
            <p14:sldId id="2146847370"/>
            <p14:sldId id="2146847371"/>
            <p14:sldId id="2146847372"/>
            <p14:sldId id="2146847376"/>
            <p14:sldId id="2146847377"/>
            <p14:sldId id="2146847363"/>
            <p14:sldId id="21468473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203" userDrawn="1">
          <p15:clr>
            <a:srgbClr val="A4A3A4"/>
          </p15:clr>
        </p15:guide>
        <p15:guide id="3" orient="horz" pos="1774" userDrawn="1">
          <p15:clr>
            <a:srgbClr val="A4A3A4"/>
          </p15:clr>
        </p15:guide>
        <p15:guide id="5" orient="horz" pos="3498" userDrawn="1">
          <p15:clr>
            <a:srgbClr val="A4A3A4"/>
          </p15:clr>
        </p15:guide>
        <p15:guide id="6" orient="horz" pos="1344" userDrawn="1">
          <p15:clr>
            <a:srgbClr val="A4A3A4"/>
          </p15:clr>
        </p15:guide>
        <p15:guide id="7" pos="1164" userDrawn="1">
          <p15:clr>
            <a:srgbClr val="A4A3A4"/>
          </p15:clr>
        </p15:guide>
        <p15:guide id="9" pos="4430" userDrawn="1">
          <p15:clr>
            <a:srgbClr val="A4A3A4"/>
          </p15:clr>
        </p15:guide>
        <p15:guide id="10" pos="6539" userDrawn="1">
          <p15:clr>
            <a:srgbClr val="A4A3A4"/>
          </p15:clr>
        </p15:guide>
        <p15:guide id="11" orient="horz" pos="3997" userDrawn="1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6" autoAdjust="0"/>
    <p:restoredTop sz="93690" autoAdjust="0"/>
  </p:normalViewPr>
  <p:slideViewPr>
    <p:cSldViewPr snapToGrid="0" showGuides="1">
      <p:cViewPr varScale="1">
        <p:scale>
          <a:sx n="74" d="100"/>
          <a:sy n="74" d="100"/>
        </p:scale>
        <p:origin x="684" y="56"/>
      </p:cViewPr>
      <p:guideLst>
        <p:guide orient="horz" pos="2160"/>
        <p:guide pos="4203"/>
        <p:guide orient="horz" pos="1774"/>
        <p:guide orient="horz" pos="3498"/>
        <p:guide orient="horz" pos="1344"/>
        <p:guide pos="1164"/>
        <p:guide pos="4430"/>
        <p:guide pos="6539"/>
        <p:guide orient="horz" pos="399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-167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5EA5A-DF0F-4E0C-A2F5-DC9DD916BA51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258E-0FA5-4D2C-A7D7-ADBAD530FD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106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7191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8244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7919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6673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67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6038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437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8311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/>
              <a:t>Från och med 2025 kommer berörda företag att kunna ändra sin nuvarande SNI-kod till den nya versionen via en ny e-tjänst på verksamt.se.</a:t>
            </a:r>
          </a:p>
          <a:p>
            <a:r>
              <a:rPr lang="sv-SE" sz="1200" dirty="0"/>
              <a:t>För de flesta innebär ändringen att man får en ny kod men med samma innehåll som idag. </a:t>
            </a:r>
          </a:p>
          <a:p>
            <a:r>
              <a:rPr lang="sv-SE" sz="1200" dirty="0"/>
              <a:t>Men för en stor mängd företag (ca 30%) kommer SNI-koden att delas upp, vilket innebär att delar av innehållet flyttas till andra koder.</a:t>
            </a:r>
          </a:p>
          <a:p>
            <a:pPr marL="0" indent="0">
              <a:buNone/>
            </a:pPr>
            <a:endParaRPr lang="sv-SE" sz="800" dirty="0"/>
          </a:p>
          <a:p>
            <a:r>
              <a:rPr lang="sv-SE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Här ska vi lägga in processdata från implementeringsprojektet! Tex restaurangkoden som delas som ett exempel. Här finns X antal företag….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9922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612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1931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937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">
    <p:bg bwMode="ltGray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9199562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6D2F430-F8DE-45A5-B181-A4A7ACF89B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EA35C09-B849-44D2-BCE6-B45EF3FCE8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BA237AB6-3966-4293-B2B7-269304E5B3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0679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4">
    <p:bg bwMode="lt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4746" y="1296346"/>
            <a:ext cx="8515350" cy="13255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804CADD0-73A0-4C7B-BCBB-D5B2E13F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2025-04-09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617ECB84-F078-4004-9A3D-130B82F6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DAF1111B-C129-4FD7-8BC6-6A6751B5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1169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punktlista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3" y="2825750"/>
            <a:ext cx="8526462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6779037-C2D2-4DF5-91AF-9A4CE1A5A5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2025-04-09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52183EE6-945B-4E79-ABF4-2C17BF3A08A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1763CB3D-0647-4029-9CA9-1385320B1A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6D7113AC-1BDB-405C-A114-689733138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809450"/>
            <a:ext cx="8515350" cy="1049829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863882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punktlistor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809450"/>
            <a:ext cx="8515350" cy="1049829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3" y="2825750"/>
            <a:ext cx="3974400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6779037-C2D2-4DF5-91AF-9A4CE1A5A5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2025-04-09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52183EE6-945B-4E79-ABF4-2C17BF3A08A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1763CB3D-0647-4029-9CA9-1385320B1A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F08AAD5-ECE8-4F0F-8C4D-8A72E807E2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95272" y="2825750"/>
            <a:ext cx="3974400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66079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7381121" cy="454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bild 12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1878013" y="2271713"/>
            <a:ext cx="7469187" cy="3763962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 </a:t>
            </a:r>
            <a:br>
              <a:rPr lang="sv-SE" dirty="0"/>
            </a:br>
            <a:r>
              <a:rPr lang="sv-SE" dirty="0"/>
              <a:t>Bildproportioner 784px * 395px vid 72ppi.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491BE33-8CE1-48D7-84D5-C2D368957C3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2025-04-09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D6D43A4-5C9F-40A3-BE15-180DC7BA7B8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FAE2253-B4EE-442B-94FF-CE1BF15369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1589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7381121" cy="454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bild 12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1878013" y="2271713"/>
            <a:ext cx="7469187" cy="3763962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784px * 395px vid 72ppi.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F42CA9-A248-4E47-8F2D-B72B7CA16C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78014" y="6035674"/>
            <a:ext cx="7469186" cy="340763"/>
          </a:xfrm>
        </p:spPr>
        <p:txBody>
          <a:bodyPr anchor="b"/>
          <a:lstStyle>
            <a:lvl1pPr marL="0" indent="0">
              <a:buNone/>
              <a:defRPr sz="1500"/>
            </a:lvl1pPr>
            <a:lvl2pPr marL="314325" indent="0">
              <a:buNone/>
              <a:defRPr sz="1500"/>
            </a:lvl2pPr>
            <a:lvl3pPr marL="590550" indent="0">
              <a:buNone/>
              <a:defRPr sz="1500"/>
            </a:lvl3pPr>
            <a:lvl4pPr marL="895350" indent="0">
              <a:buNone/>
              <a:defRPr sz="1500"/>
            </a:lvl4pPr>
            <a:lvl5pPr marL="1171575" indent="0">
              <a:buNone/>
              <a:defRPr sz="15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0C70B065-F0A6-4E4F-B3E2-1576C189F508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773986" y="6117397"/>
            <a:ext cx="1080000" cy="360000"/>
          </a:xfrm>
        </p:spPr>
        <p:txBody>
          <a:bodyPr/>
          <a:lstStyle>
            <a:lvl1pPr algn="r">
              <a:defRPr/>
            </a:lvl1pPr>
          </a:lstStyle>
          <a:p>
            <a:fld id="{DD6FA40D-1A6B-47F3-AD8F-738E56F60A5B}" type="datetime1">
              <a:rPr lang="sv-SE" smtClean="0"/>
              <a:pPr/>
              <a:t>2025-04-09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E1F696BB-671D-4C01-A4ED-C0F49226E9E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9773986" y="5553075"/>
            <a:ext cx="1699670" cy="564321"/>
          </a:xfrm>
        </p:spPr>
        <p:txBody>
          <a:bodyPr anchor="b"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F76102CB-A850-4B25-9224-1BCEEAE6593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5419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eller tabell ext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7381121" cy="454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3EAC75F-FBB4-413E-A01F-6F9A0DC245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44766" y="2261665"/>
            <a:ext cx="7469186" cy="3763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3989E3DB-83E0-4515-8510-243A1E88E00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2025-04-09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EA855963-D840-4C32-8AB9-867DCE0360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A453E32-1A78-49A1-9571-4F0077D4C1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3848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eller tabell extra rubrik och kä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7381121" cy="454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3EAC75F-FBB4-413E-A01F-6F9A0DC245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44766" y="2404872"/>
            <a:ext cx="7469186" cy="362075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3989E3DB-83E0-4515-8510-243A1E88E00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773986" y="6117397"/>
            <a:ext cx="1080000" cy="360000"/>
          </a:xfrm>
        </p:spPr>
        <p:txBody>
          <a:bodyPr/>
          <a:lstStyle>
            <a:lvl1pPr algn="r">
              <a:defRPr/>
            </a:lvl1pPr>
          </a:lstStyle>
          <a:p>
            <a:fld id="{DD6FA40D-1A6B-47F3-AD8F-738E56F60A5B}" type="datetime1">
              <a:rPr lang="sv-SE" smtClean="0"/>
              <a:pPr/>
              <a:t>2025-04-09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EA855963-D840-4C32-8AB9-867DCE0360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773986" y="5553075"/>
            <a:ext cx="1699670" cy="56432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A453E32-1A78-49A1-9571-4F0077D4C1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0C87DAA-BC48-4362-8F30-F223189C9B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44766" y="6035674"/>
            <a:ext cx="7469186" cy="340763"/>
          </a:xfrm>
        </p:spPr>
        <p:txBody>
          <a:bodyPr anchor="b"/>
          <a:lstStyle>
            <a:lvl1pPr marL="0" indent="0">
              <a:buNone/>
              <a:defRPr sz="1500"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Källa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0A2D51-0826-4AE1-8C91-9D544F4576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4766" y="1792837"/>
            <a:ext cx="7381121" cy="34076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84648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5"/>
            <a:ext cx="4827497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4" y="2825750"/>
            <a:ext cx="4832350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 12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7053263" y="0"/>
            <a:ext cx="5138737" cy="6858000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539px * 720px vid 72ppi.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68D4A83-B3A9-47F9-AEC8-0F26771B20E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2025-04-09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5E2E8D8-208D-4501-A386-DA031D53F6A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117397"/>
            <a:ext cx="3014663" cy="36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747845-D6D0-4EDC-ACA9-1F8597A93E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9319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7" y="1320075"/>
            <a:ext cx="4827496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3" y="2825750"/>
            <a:ext cx="4827495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 12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7053264" y="0"/>
            <a:ext cx="5138738" cy="3391644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539px * 356px vid 72ppi.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bild 12">
            <a:extLst>
              <a:ext uri="{FF2B5EF4-FFF2-40B4-BE49-F238E27FC236}">
                <a16:creationId xmlns:a16="http://schemas.microsoft.com/office/drawing/2014/main" id="{4A40CD9A-E033-4BE9-86A7-2E87E746EE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7053264" y="3466356"/>
            <a:ext cx="5138738" cy="3391644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539px * 356px vid 72ppi.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3C45604-70F1-4192-8754-B85F344D557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2025-04-09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EAEC080-BBF3-4997-ABC5-7E13A491D6A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117397"/>
            <a:ext cx="3014663" cy="36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12D284C-484E-4F86-9D30-9628043E7E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2898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och 1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5"/>
            <a:ext cx="4827497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4" y="2825750"/>
            <a:ext cx="4827498" cy="273208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5" hasCustomPrompt="1"/>
          </p:nvPr>
        </p:nvSpPr>
        <p:spPr>
          <a:xfrm>
            <a:off x="7818438" y="0"/>
            <a:ext cx="4373562" cy="6858000"/>
          </a:xfrm>
        </p:spPr>
        <p:txBody>
          <a:bodyPr tIns="32400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dirty="0"/>
              <a:t>Klicka på ikonerna tabell, diagram eller smart-art för att infoga dessa (obs använd inte bildikonerna i denna layoutsida).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04DB241-ED8F-4CAE-BE76-F6AEF56DB7F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2025-04-09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59699CE-BF37-477B-8A6D-B356D1C9BEA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117397"/>
            <a:ext cx="3779838" cy="36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0C3CBC0-296D-4891-BAF0-3B5301CA194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4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9199562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58152AF-30D5-4C5F-9CB4-844D04B190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FF4F668-E35B-4A49-A79B-1D4C96C240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528F206D-448C-46B9-9690-F67D628D81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3681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och 2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5"/>
            <a:ext cx="4827497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4" y="2825750"/>
            <a:ext cx="4827498" cy="273208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5" hasCustomPrompt="1"/>
          </p:nvPr>
        </p:nvSpPr>
        <p:spPr>
          <a:xfrm>
            <a:off x="7818438" y="0"/>
            <a:ext cx="4373562" cy="3425825"/>
          </a:xfrm>
        </p:spPr>
        <p:txBody>
          <a:bodyPr tIns="32400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dirty="0"/>
              <a:t>Använd den här layoutsidan för objekt som diagram och tabeller (inte bilder).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sz="quarter" idx="16" hasCustomPrompt="1"/>
          </p:nvPr>
        </p:nvSpPr>
        <p:spPr>
          <a:xfrm>
            <a:off x="7818438" y="3429000"/>
            <a:ext cx="4373562" cy="3425825"/>
          </a:xfrm>
        </p:spPr>
        <p:txBody>
          <a:bodyPr tIns="32400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dirty="0"/>
              <a:t>Använd den här layoutsidan för objekt som diagram och tabeller (inte bilder).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04DB241-ED8F-4CAE-BE76-F6AEF56DB7F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2025-04-09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59699CE-BF37-477B-8A6D-B356D1C9BEA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117397"/>
            <a:ext cx="3779838" cy="36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0C3CBC0-296D-4891-BAF0-3B5301CA194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5912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a bild, bildtext vit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BE631BD-1ABE-42B5-8533-131CF7886D7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1999" cy="6858000"/>
          </a:xfrm>
          <a:custGeom>
            <a:avLst/>
            <a:gdLst>
              <a:gd name="connsiteX0" fmla="*/ 1180986 w 12191999"/>
              <a:gd name="connsiteY0" fmla="*/ 6085752 h 6858000"/>
              <a:gd name="connsiteX1" fmla="*/ 1192856 w 12191999"/>
              <a:gd name="connsiteY1" fmla="*/ 6085752 h 6858000"/>
              <a:gd name="connsiteX2" fmla="*/ 1216799 w 12191999"/>
              <a:gd name="connsiteY2" fmla="*/ 6109695 h 6858000"/>
              <a:gd name="connsiteX3" fmla="*/ 1216799 w 12191999"/>
              <a:gd name="connsiteY3" fmla="*/ 6270106 h 6858000"/>
              <a:gd name="connsiteX4" fmla="*/ 1192856 w 12191999"/>
              <a:gd name="connsiteY4" fmla="*/ 6294049 h 6858000"/>
              <a:gd name="connsiteX5" fmla="*/ 1180986 w 12191999"/>
              <a:gd name="connsiteY5" fmla="*/ 6294049 h 6858000"/>
              <a:gd name="connsiteX6" fmla="*/ 1178612 w 12191999"/>
              <a:gd name="connsiteY6" fmla="*/ 6291675 h 6858000"/>
              <a:gd name="connsiteX7" fmla="*/ 1178612 w 12191999"/>
              <a:gd name="connsiteY7" fmla="*/ 6088194 h 6858000"/>
              <a:gd name="connsiteX8" fmla="*/ 1180986 w 12191999"/>
              <a:gd name="connsiteY8" fmla="*/ 6085820 h 6858000"/>
              <a:gd name="connsiteX9" fmla="*/ 1180986 w 12191999"/>
              <a:gd name="connsiteY9" fmla="*/ 5862737 h 6858000"/>
              <a:gd name="connsiteX10" fmla="*/ 1190821 w 12191999"/>
              <a:gd name="connsiteY10" fmla="*/ 5862737 h 6858000"/>
              <a:gd name="connsiteX11" fmla="*/ 1214764 w 12191999"/>
              <a:gd name="connsiteY11" fmla="*/ 5886680 h 6858000"/>
              <a:gd name="connsiteX12" fmla="*/ 1214764 w 12191999"/>
              <a:gd name="connsiteY12" fmla="*/ 6009311 h 6858000"/>
              <a:gd name="connsiteX13" fmla="*/ 1190821 w 12191999"/>
              <a:gd name="connsiteY13" fmla="*/ 6033254 h 6858000"/>
              <a:gd name="connsiteX14" fmla="*/ 1180986 w 12191999"/>
              <a:gd name="connsiteY14" fmla="*/ 6033254 h 6858000"/>
              <a:gd name="connsiteX15" fmla="*/ 1178612 w 12191999"/>
              <a:gd name="connsiteY15" fmla="*/ 6030880 h 6858000"/>
              <a:gd name="connsiteX16" fmla="*/ 1178612 w 12191999"/>
              <a:gd name="connsiteY16" fmla="*/ 5865179 h 6858000"/>
              <a:gd name="connsiteX17" fmla="*/ 1180986 w 12191999"/>
              <a:gd name="connsiteY17" fmla="*/ 5862805 h 6858000"/>
              <a:gd name="connsiteX18" fmla="*/ 1110921 w 12191999"/>
              <a:gd name="connsiteY18" fmla="*/ 5810782 h 6858000"/>
              <a:gd name="connsiteX19" fmla="*/ 1108547 w 12191999"/>
              <a:gd name="connsiteY19" fmla="*/ 5813156 h 6858000"/>
              <a:gd name="connsiteX20" fmla="*/ 1108547 w 12191999"/>
              <a:gd name="connsiteY20" fmla="*/ 6341528 h 6858000"/>
              <a:gd name="connsiteX21" fmla="*/ 1110921 w 12191999"/>
              <a:gd name="connsiteY21" fmla="*/ 6343902 h 6858000"/>
              <a:gd name="connsiteX22" fmla="*/ 1219987 w 12191999"/>
              <a:gd name="connsiteY22" fmla="*/ 6343902 h 6858000"/>
              <a:gd name="connsiteX23" fmla="*/ 1285982 w 12191999"/>
              <a:gd name="connsiteY23" fmla="*/ 6277906 h 6858000"/>
              <a:gd name="connsiteX24" fmla="*/ 1285982 w 12191999"/>
              <a:gd name="connsiteY24" fmla="*/ 6117631 h 6858000"/>
              <a:gd name="connsiteX25" fmla="*/ 1240199 w 12191999"/>
              <a:gd name="connsiteY25" fmla="*/ 6054891 h 6858000"/>
              <a:gd name="connsiteX26" fmla="*/ 1240199 w 12191999"/>
              <a:gd name="connsiteY26" fmla="*/ 6053331 h 6858000"/>
              <a:gd name="connsiteX27" fmla="*/ 1285982 w 12191999"/>
              <a:gd name="connsiteY27" fmla="*/ 5990591 h 6858000"/>
              <a:gd name="connsiteX28" fmla="*/ 1285982 w 12191999"/>
              <a:gd name="connsiteY28" fmla="*/ 5885595 h 6858000"/>
              <a:gd name="connsiteX29" fmla="*/ 1211169 w 12191999"/>
              <a:gd name="connsiteY29" fmla="*/ 5810782 h 6858000"/>
              <a:gd name="connsiteX30" fmla="*/ 1110921 w 12191999"/>
              <a:gd name="connsiteY30" fmla="*/ 5810782 h 6858000"/>
              <a:gd name="connsiteX31" fmla="*/ 811127 w 12191999"/>
              <a:gd name="connsiteY31" fmla="*/ 5805356 h 6858000"/>
              <a:gd name="connsiteX32" fmla="*/ 721256 w 12191999"/>
              <a:gd name="connsiteY32" fmla="*/ 5874879 h 6858000"/>
              <a:gd name="connsiteX33" fmla="*/ 724851 w 12191999"/>
              <a:gd name="connsiteY33" fmla="*/ 5978857 h 6858000"/>
              <a:gd name="connsiteX34" fmla="*/ 789422 w 12191999"/>
              <a:gd name="connsiteY34" fmla="*/ 6094774 h 6858000"/>
              <a:gd name="connsiteX35" fmla="*/ 831000 w 12191999"/>
              <a:gd name="connsiteY35" fmla="*/ 6189257 h 6858000"/>
              <a:gd name="connsiteX36" fmla="*/ 831000 w 12191999"/>
              <a:gd name="connsiteY36" fmla="*/ 6281027 h 6858000"/>
              <a:gd name="connsiteX37" fmla="*/ 811127 w 12191999"/>
              <a:gd name="connsiteY37" fmla="*/ 6300900 h 6858000"/>
              <a:gd name="connsiteX38" fmla="*/ 791254 w 12191999"/>
              <a:gd name="connsiteY38" fmla="*/ 6281027 h 6858000"/>
              <a:gd name="connsiteX39" fmla="*/ 791254 w 12191999"/>
              <a:gd name="connsiteY39" fmla="*/ 6140421 h 6858000"/>
              <a:gd name="connsiteX40" fmla="*/ 788676 w 12191999"/>
              <a:gd name="connsiteY40" fmla="*/ 6138047 h 6858000"/>
              <a:gd name="connsiteX41" fmla="*/ 723562 w 12191999"/>
              <a:gd name="connsiteY41" fmla="*/ 6138047 h 6858000"/>
              <a:gd name="connsiteX42" fmla="*/ 721188 w 12191999"/>
              <a:gd name="connsiteY42" fmla="*/ 6140421 h 6858000"/>
              <a:gd name="connsiteX43" fmla="*/ 721188 w 12191999"/>
              <a:gd name="connsiteY43" fmla="*/ 6285232 h 6858000"/>
              <a:gd name="connsiteX44" fmla="*/ 811059 w 12191999"/>
              <a:gd name="connsiteY44" fmla="*/ 6354755 h 6858000"/>
              <a:gd name="connsiteX45" fmla="*/ 900930 w 12191999"/>
              <a:gd name="connsiteY45" fmla="*/ 6285232 h 6858000"/>
              <a:gd name="connsiteX46" fmla="*/ 900930 w 12191999"/>
              <a:gd name="connsiteY46" fmla="*/ 6189257 h 6858000"/>
              <a:gd name="connsiteX47" fmla="*/ 859352 w 12191999"/>
              <a:gd name="connsiteY47" fmla="*/ 6074426 h 6858000"/>
              <a:gd name="connsiteX48" fmla="*/ 794848 w 12191999"/>
              <a:gd name="connsiteY48" fmla="*/ 5958441 h 6858000"/>
              <a:gd name="connsiteX49" fmla="*/ 791254 w 12191999"/>
              <a:gd name="connsiteY49" fmla="*/ 5872098 h 6858000"/>
              <a:gd name="connsiteX50" fmla="*/ 811127 w 12191999"/>
              <a:gd name="connsiteY50" fmla="*/ 5852224 h 6858000"/>
              <a:gd name="connsiteX51" fmla="*/ 831000 w 12191999"/>
              <a:gd name="connsiteY51" fmla="*/ 5872098 h 6858000"/>
              <a:gd name="connsiteX52" fmla="*/ 831000 w 12191999"/>
              <a:gd name="connsiteY52" fmla="*/ 5997103 h 6858000"/>
              <a:gd name="connsiteX53" fmla="*/ 833374 w 12191999"/>
              <a:gd name="connsiteY53" fmla="*/ 5999477 h 6858000"/>
              <a:gd name="connsiteX54" fmla="*/ 898488 w 12191999"/>
              <a:gd name="connsiteY54" fmla="*/ 5999477 h 6858000"/>
              <a:gd name="connsiteX55" fmla="*/ 901066 w 12191999"/>
              <a:gd name="connsiteY55" fmla="*/ 5997103 h 6858000"/>
              <a:gd name="connsiteX56" fmla="*/ 901066 w 12191999"/>
              <a:gd name="connsiteY56" fmla="*/ 5874811 h 6858000"/>
              <a:gd name="connsiteX57" fmla="*/ 811127 w 12191999"/>
              <a:gd name="connsiteY57" fmla="*/ 5805356 h 6858000"/>
              <a:gd name="connsiteX58" fmla="*/ 1004773 w 12191999"/>
              <a:gd name="connsiteY58" fmla="*/ 5745465 h 6858000"/>
              <a:gd name="connsiteX59" fmla="*/ 914902 w 12191999"/>
              <a:gd name="connsiteY59" fmla="*/ 5814920 h 6858000"/>
              <a:gd name="connsiteX60" fmla="*/ 914902 w 12191999"/>
              <a:gd name="connsiteY60" fmla="*/ 6319756 h 6858000"/>
              <a:gd name="connsiteX61" fmla="*/ 1004773 w 12191999"/>
              <a:gd name="connsiteY61" fmla="*/ 6389278 h 6858000"/>
              <a:gd name="connsiteX62" fmla="*/ 1094643 w 12191999"/>
              <a:gd name="connsiteY62" fmla="*/ 6319756 h 6858000"/>
              <a:gd name="connsiteX63" fmla="*/ 1094643 w 12191999"/>
              <a:gd name="connsiteY63" fmla="*/ 6137980 h 6858000"/>
              <a:gd name="connsiteX64" fmla="*/ 1092269 w 12191999"/>
              <a:gd name="connsiteY64" fmla="*/ 6135606 h 6858000"/>
              <a:gd name="connsiteX65" fmla="*/ 1027155 w 12191999"/>
              <a:gd name="connsiteY65" fmla="*/ 6135606 h 6858000"/>
              <a:gd name="connsiteX66" fmla="*/ 1024781 w 12191999"/>
              <a:gd name="connsiteY66" fmla="*/ 6137980 h 6858000"/>
              <a:gd name="connsiteX67" fmla="*/ 1024781 w 12191999"/>
              <a:gd name="connsiteY67" fmla="*/ 6318264 h 6858000"/>
              <a:gd name="connsiteX68" fmla="*/ 1004773 w 12191999"/>
              <a:gd name="connsiteY68" fmla="*/ 6338137 h 6858000"/>
              <a:gd name="connsiteX69" fmla="*/ 984899 w 12191999"/>
              <a:gd name="connsiteY69" fmla="*/ 6318264 h 6858000"/>
              <a:gd name="connsiteX70" fmla="*/ 984899 w 12191999"/>
              <a:gd name="connsiteY70" fmla="*/ 5818040 h 6858000"/>
              <a:gd name="connsiteX71" fmla="*/ 1004773 w 12191999"/>
              <a:gd name="connsiteY71" fmla="*/ 5798166 h 6858000"/>
              <a:gd name="connsiteX72" fmla="*/ 1024781 w 12191999"/>
              <a:gd name="connsiteY72" fmla="*/ 5818040 h 6858000"/>
              <a:gd name="connsiteX73" fmla="*/ 1024781 w 12191999"/>
              <a:gd name="connsiteY73" fmla="*/ 5994593 h 6858000"/>
              <a:gd name="connsiteX74" fmla="*/ 1027155 w 12191999"/>
              <a:gd name="connsiteY74" fmla="*/ 5996967 h 6858000"/>
              <a:gd name="connsiteX75" fmla="*/ 1092269 w 12191999"/>
              <a:gd name="connsiteY75" fmla="*/ 5996967 h 6858000"/>
              <a:gd name="connsiteX76" fmla="*/ 1094643 w 12191999"/>
              <a:gd name="connsiteY76" fmla="*/ 5994593 h 6858000"/>
              <a:gd name="connsiteX77" fmla="*/ 1094643 w 12191999"/>
              <a:gd name="connsiteY77" fmla="*/ 5814988 h 6858000"/>
              <a:gd name="connsiteX78" fmla="*/ 1004773 w 12191999"/>
              <a:gd name="connsiteY78" fmla="*/ 5745465 h 6858000"/>
              <a:gd name="connsiteX79" fmla="*/ 0 w 12191999"/>
              <a:gd name="connsiteY79" fmla="*/ 0 h 6858000"/>
              <a:gd name="connsiteX80" fmla="*/ 12191999 w 12191999"/>
              <a:gd name="connsiteY80" fmla="*/ 0 h 6858000"/>
              <a:gd name="connsiteX81" fmla="*/ 12191999 w 12191999"/>
              <a:gd name="connsiteY81" fmla="*/ 6858000 h 6858000"/>
              <a:gd name="connsiteX82" fmla="*/ 0 w 12191999"/>
              <a:gd name="connsiteY8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1999" h="6858000">
                <a:moveTo>
                  <a:pt x="1180986" y="6085752"/>
                </a:moveTo>
                <a:lnTo>
                  <a:pt x="1192856" y="6085752"/>
                </a:lnTo>
                <a:cubicBezTo>
                  <a:pt x="1206082" y="6085752"/>
                  <a:pt x="1216799" y="6096469"/>
                  <a:pt x="1216799" y="6109695"/>
                </a:cubicBezTo>
                <a:cubicBezTo>
                  <a:pt x="1216799" y="6109695"/>
                  <a:pt x="1216799" y="6109695"/>
                  <a:pt x="1216799" y="6270106"/>
                </a:cubicBezTo>
                <a:cubicBezTo>
                  <a:pt x="1216799" y="6283332"/>
                  <a:pt x="1206082" y="6294049"/>
                  <a:pt x="1192856" y="6294049"/>
                </a:cubicBezTo>
                <a:cubicBezTo>
                  <a:pt x="1192856" y="6294049"/>
                  <a:pt x="1192856" y="6294049"/>
                  <a:pt x="1180986" y="6294049"/>
                </a:cubicBezTo>
                <a:cubicBezTo>
                  <a:pt x="1179630" y="6294049"/>
                  <a:pt x="1178612" y="6292896"/>
                  <a:pt x="1178612" y="6291675"/>
                </a:cubicBezTo>
                <a:cubicBezTo>
                  <a:pt x="1178612" y="6291675"/>
                  <a:pt x="1178612" y="6291675"/>
                  <a:pt x="1178612" y="6088194"/>
                </a:cubicBezTo>
                <a:cubicBezTo>
                  <a:pt x="1178612" y="6087041"/>
                  <a:pt x="1179630" y="6085820"/>
                  <a:pt x="1180986" y="6085820"/>
                </a:cubicBezTo>
                <a:close/>
                <a:moveTo>
                  <a:pt x="1180986" y="5862737"/>
                </a:moveTo>
                <a:lnTo>
                  <a:pt x="1190821" y="5862737"/>
                </a:lnTo>
                <a:cubicBezTo>
                  <a:pt x="1204047" y="5862737"/>
                  <a:pt x="1214764" y="5873454"/>
                  <a:pt x="1214764" y="5886680"/>
                </a:cubicBezTo>
                <a:cubicBezTo>
                  <a:pt x="1214764" y="5886680"/>
                  <a:pt x="1214764" y="5886680"/>
                  <a:pt x="1214764" y="6009311"/>
                </a:cubicBezTo>
                <a:cubicBezTo>
                  <a:pt x="1214764" y="6022538"/>
                  <a:pt x="1204047" y="6033254"/>
                  <a:pt x="1190821" y="6033254"/>
                </a:cubicBezTo>
                <a:cubicBezTo>
                  <a:pt x="1190821" y="6033254"/>
                  <a:pt x="1190821" y="6033254"/>
                  <a:pt x="1180986" y="6033254"/>
                </a:cubicBezTo>
                <a:cubicBezTo>
                  <a:pt x="1179630" y="6033254"/>
                  <a:pt x="1178612" y="6032237"/>
                  <a:pt x="1178612" y="6030880"/>
                </a:cubicBezTo>
                <a:cubicBezTo>
                  <a:pt x="1178612" y="6030880"/>
                  <a:pt x="1178612" y="6030880"/>
                  <a:pt x="1178612" y="5865179"/>
                </a:cubicBezTo>
                <a:cubicBezTo>
                  <a:pt x="1178612" y="5863823"/>
                  <a:pt x="1179630" y="5862805"/>
                  <a:pt x="1180986" y="5862805"/>
                </a:cubicBezTo>
                <a:close/>
                <a:moveTo>
                  <a:pt x="1110921" y="5810782"/>
                </a:moveTo>
                <a:cubicBezTo>
                  <a:pt x="1109768" y="5810782"/>
                  <a:pt x="1108547" y="5811799"/>
                  <a:pt x="1108547" y="5813156"/>
                </a:cubicBezTo>
                <a:cubicBezTo>
                  <a:pt x="1108547" y="5813156"/>
                  <a:pt x="1108547" y="5813156"/>
                  <a:pt x="1108547" y="6341528"/>
                </a:cubicBezTo>
                <a:cubicBezTo>
                  <a:pt x="1108547" y="6342681"/>
                  <a:pt x="1109700" y="6343902"/>
                  <a:pt x="1110921" y="6343902"/>
                </a:cubicBezTo>
                <a:cubicBezTo>
                  <a:pt x="1110921" y="6343902"/>
                  <a:pt x="1110921" y="6343902"/>
                  <a:pt x="1219987" y="6343902"/>
                </a:cubicBezTo>
                <a:cubicBezTo>
                  <a:pt x="1256478" y="6343902"/>
                  <a:pt x="1285982" y="6314397"/>
                  <a:pt x="1285982" y="6277906"/>
                </a:cubicBezTo>
                <a:cubicBezTo>
                  <a:pt x="1285982" y="6277906"/>
                  <a:pt x="1285982" y="6277906"/>
                  <a:pt x="1285982" y="6117631"/>
                </a:cubicBezTo>
                <a:cubicBezTo>
                  <a:pt x="1285982" y="6088330"/>
                  <a:pt x="1266855" y="6063369"/>
                  <a:pt x="1240199" y="6054891"/>
                </a:cubicBezTo>
                <a:cubicBezTo>
                  <a:pt x="1240199" y="6054891"/>
                  <a:pt x="1240199" y="6054891"/>
                  <a:pt x="1240199" y="6053331"/>
                </a:cubicBezTo>
                <a:cubicBezTo>
                  <a:pt x="1266787" y="6044853"/>
                  <a:pt x="1285982" y="6020096"/>
                  <a:pt x="1285982" y="5990591"/>
                </a:cubicBezTo>
                <a:cubicBezTo>
                  <a:pt x="1285982" y="5990591"/>
                  <a:pt x="1285982" y="5990591"/>
                  <a:pt x="1285982" y="5885595"/>
                </a:cubicBezTo>
                <a:cubicBezTo>
                  <a:pt x="1285982" y="5844221"/>
                  <a:pt x="1252544" y="5810782"/>
                  <a:pt x="1211169" y="5810782"/>
                </a:cubicBezTo>
                <a:cubicBezTo>
                  <a:pt x="1211169" y="5810782"/>
                  <a:pt x="1211169" y="5810782"/>
                  <a:pt x="1110921" y="5810782"/>
                </a:cubicBezTo>
                <a:close/>
                <a:moveTo>
                  <a:pt x="811127" y="5805356"/>
                </a:moveTo>
                <a:cubicBezTo>
                  <a:pt x="761477" y="5805356"/>
                  <a:pt x="721256" y="5836353"/>
                  <a:pt x="721256" y="5874879"/>
                </a:cubicBezTo>
                <a:cubicBezTo>
                  <a:pt x="716983" y="5904044"/>
                  <a:pt x="718543" y="5951862"/>
                  <a:pt x="724851" y="5978857"/>
                </a:cubicBezTo>
                <a:cubicBezTo>
                  <a:pt x="731769" y="6008159"/>
                  <a:pt x="771448" y="6067304"/>
                  <a:pt x="789422" y="6094774"/>
                </a:cubicBezTo>
                <a:cubicBezTo>
                  <a:pt x="807396" y="6122244"/>
                  <a:pt x="831339" y="6151070"/>
                  <a:pt x="831000" y="6189257"/>
                </a:cubicBezTo>
                <a:cubicBezTo>
                  <a:pt x="831000" y="6281027"/>
                  <a:pt x="831000" y="6281027"/>
                  <a:pt x="831000" y="6281027"/>
                </a:cubicBezTo>
                <a:cubicBezTo>
                  <a:pt x="831000" y="6292083"/>
                  <a:pt x="821979" y="6300900"/>
                  <a:pt x="811127" y="6300900"/>
                </a:cubicBezTo>
                <a:cubicBezTo>
                  <a:pt x="800071" y="6300900"/>
                  <a:pt x="791254" y="6292083"/>
                  <a:pt x="791254" y="6281027"/>
                </a:cubicBezTo>
                <a:cubicBezTo>
                  <a:pt x="791254" y="6140421"/>
                  <a:pt x="791254" y="6140421"/>
                  <a:pt x="791254" y="6140421"/>
                </a:cubicBezTo>
                <a:cubicBezTo>
                  <a:pt x="791254" y="6139200"/>
                  <a:pt x="790033" y="6138047"/>
                  <a:pt x="788676" y="6138047"/>
                </a:cubicBezTo>
                <a:cubicBezTo>
                  <a:pt x="723562" y="6138047"/>
                  <a:pt x="723562" y="6138047"/>
                  <a:pt x="723562" y="6138047"/>
                </a:cubicBezTo>
                <a:cubicBezTo>
                  <a:pt x="722206" y="6138047"/>
                  <a:pt x="721188" y="6139268"/>
                  <a:pt x="721188" y="6140421"/>
                </a:cubicBezTo>
                <a:cubicBezTo>
                  <a:pt x="721188" y="6285232"/>
                  <a:pt x="721188" y="6285232"/>
                  <a:pt x="721188" y="6285232"/>
                </a:cubicBezTo>
                <a:cubicBezTo>
                  <a:pt x="721188" y="6323554"/>
                  <a:pt x="761410" y="6354755"/>
                  <a:pt x="811059" y="6354755"/>
                </a:cubicBezTo>
                <a:cubicBezTo>
                  <a:pt x="860573" y="6354755"/>
                  <a:pt x="900930" y="6323554"/>
                  <a:pt x="900930" y="6285232"/>
                </a:cubicBezTo>
                <a:cubicBezTo>
                  <a:pt x="900930" y="6189257"/>
                  <a:pt x="900930" y="6189257"/>
                  <a:pt x="900930" y="6189257"/>
                </a:cubicBezTo>
                <a:cubicBezTo>
                  <a:pt x="900591" y="6123600"/>
                  <a:pt x="882617" y="6113969"/>
                  <a:pt x="859352" y="6074426"/>
                </a:cubicBezTo>
                <a:cubicBezTo>
                  <a:pt x="842667" y="6046142"/>
                  <a:pt x="801631" y="5987811"/>
                  <a:pt x="794848" y="5958441"/>
                </a:cubicBezTo>
                <a:cubicBezTo>
                  <a:pt x="788540" y="5931446"/>
                  <a:pt x="788744" y="5900449"/>
                  <a:pt x="791254" y="5872098"/>
                </a:cubicBezTo>
                <a:cubicBezTo>
                  <a:pt x="791254" y="5861245"/>
                  <a:pt x="800071" y="5852224"/>
                  <a:pt x="811127" y="5852224"/>
                </a:cubicBezTo>
                <a:cubicBezTo>
                  <a:pt x="821979" y="5852224"/>
                  <a:pt x="831000" y="5861245"/>
                  <a:pt x="831000" y="5872098"/>
                </a:cubicBezTo>
                <a:cubicBezTo>
                  <a:pt x="831000" y="5997103"/>
                  <a:pt x="831000" y="5997103"/>
                  <a:pt x="831000" y="5997103"/>
                </a:cubicBezTo>
                <a:cubicBezTo>
                  <a:pt x="831000" y="5998459"/>
                  <a:pt x="832018" y="5999477"/>
                  <a:pt x="833374" y="5999477"/>
                </a:cubicBezTo>
                <a:cubicBezTo>
                  <a:pt x="898488" y="5999477"/>
                  <a:pt x="898488" y="5999477"/>
                  <a:pt x="898488" y="5999477"/>
                </a:cubicBezTo>
                <a:cubicBezTo>
                  <a:pt x="899845" y="5999477"/>
                  <a:pt x="901066" y="5998459"/>
                  <a:pt x="901066" y="5997103"/>
                </a:cubicBezTo>
                <a:cubicBezTo>
                  <a:pt x="901066" y="5874811"/>
                  <a:pt x="901066" y="5874811"/>
                  <a:pt x="901066" y="5874811"/>
                </a:cubicBezTo>
                <a:cubicBezTo>
                  <a:pt x="900998" y="5836353"/>
                  <a:pt x="860641" y="5805356"/>
                  <a:pt x="811127" y="5805356"/>
                </a:cubicBezTo>
                <a:close/>
                <a:moveTo>
                  <a:pt x="1004773" y="5745465"/>
                </a:moveTo>
                <a:cubicBezTo>
                  <a:pt x="955259" y="5745465"/>
                  <a:pt x="914902" y="5776665"/>
                  <a:pt x="914902" y="5814920"/>
                </a:cubicBezTo>
                <a:cubicBezTo>
                  <a:pt x="914902" y="5814920"/>
                  <a:pt x="914902" y="5814920"/>
                  <a:pt x="914902" y="6319756"/>
                </a:cubicBezTo>
                <a:cubicBezTo>
                  <a:pt x="914902" y="6358214"/>
                  <a:pt x="955259" y="6389278"/>
                  <a:pt x="1004773" y="6389278"/>
                </a:cubicBezTo>
                <a:cubicBezTo>
                  <a:pt x="1054490" y="6389278"/>
                  <a:pt x="1094643" y="6358281"/>
                  <a:pt x="1094643" y="6319756"/>
                </a:cubicBezTo>
                <a:cubicBezTo>
                  <a:pt x="1094643" y="6319756"/>
                  <a:pt x="1094643" y="6319756"/>
                  <a:pt x="1094643" y="6137980"/>
                </a:cubicBezTo>
                <a:cubicBezTo>
                  <a:pt x="1094643" y="6136623"/>
                  <a:pt x="1093626" y="6135606"/>
                  <a:pt x="1092269" y="6135606"/>
                </a:cubicBezTo>
                <a:cubicBezTo>
                  <a:pt x="1092269" y="6135606"/>
                  <a:pt x="1092269" y="6135606"/>
                  <a:pt x="1027155" y="6135606"/>
                </a:cubicBezTo>
                <a:cubicBezTo>
                  <a:pt x="1025799" y="6135606"/>
                  <a:pt x="1024781" y="6136623"/>
                  <a:pt x="1024781" y="6137980"/>
                </a:cubicBezTo>
                <a:cubicBezTo>
                  <a:pt x="1024781" y="6137980"/>
                  <a:pt x="1024781" y="6137980"/>
                  <a:pt x="1024781" y="6318264"/>
                </a:cubicBezTo>
                <a:cubicBezTo>
                  <a:pt x="1024781" y="6329319"/>
                  <a:pt x="1015828" y="6338137"/>
                  <a:pt x="1004773" y="6338137"/>
                </a:cubicBezTo>
                <a:cubicBezTo>
                  <a:pt x="993920" y="6338137"/>
                  <a:pt x="984899" y="6329319"/>
                  <a:pt x="984899" y="6318264"/>
                </a:cubicBezTo>
                <a:cubicBezTo>
                  <a:pt x="984899" y="6318264"/>
                  <a:pt x="984899" y="6318264"/>
                  <a:pt x="984899" y="5818040"/>
                </a:cubicBezTo>
                <a:cubicBezTo>
                  <a:pt x="984899" y="5806984"/>
                  <a:pt x="993920" y="5798166"/>
                  <a:pt x="1004773" y="5798166"/>
                </a:cubicBezTo>
                <a:cubicBezTo>
                  <a:pt x="1015761" y="5798166"/>
                  <a:pt x="1024781" y="5806984"/>
                  <a:pt x="1024781" y="5818040"/>
                </a:cubicBezTo>
                <a:lnTo>
                  <a:pt x="1024781" y="5994593"/>
                </a:lnTo>
                <a:cubicBezTo>
                  <a:pt x="1024781" y="5995950"/>
                  <a:pt x="1025799" y="5996967"/>
                  <a:pt x="1027155" y="5996967"/>
                </a:cubicBezTo>
                <a:cubicBezTo>
                  <a:pt x="1027155" y="5996967"/>
                  <a:pt x="1027155" y="5996967"/>
                  <a:pt x="1092269" y="5996967"/>
                </a:cubicBezTo>
                <a:cubicBezTo>
                  <a:pt x="1093626" y="5996967"/>
                  <a:pt x="1094643" y="5995950"/>
                  <a:pt x="1094643" y="5994593"/>
                </a:cubicBezTo>
                <a:cubicBezTo>
                  <a:pt x="1094643" y="5994593"/>
                  <a:pt x="1094643" y="5994593"/>
                  <a:pt x="1094643" y="5814988"/>
                </a:cubicBezTo>
                <a:cubicBezTo>
                  <a:pt x="1094643" y="5776665"/>
                  <a:pt x="1054490" y="5745465"/>
                  <a:pt x="1004773" y="574546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1294px * 729px vid 72ppi.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0597D0-9092-4B27-9501-811050E0D7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8014" y="5798128"/>
            <a:ext cx="7469186" cy="57831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14325" indent="0">
              <a:buNone/>
              <a:defRPr sz="1500"/>
            </a:lvl2pPr>
            <a:lvl3pPr marL="590550" indent="0">
              <a:buNone/>
              <a:defRPr sz="1500"/>
            </a:lvl3pPr>
            <a:lvl4pPr marL="895350" indent="0">
              <a:buNone/>
              <a:defRPr sz="1500"/>
            </a:lvl4pPr>
            <a:lvl5pPr marL="1171575" indent="0">
              <a:buNone/>
              <a:defRPr sz="15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18157B3-B3D7-4E8E-A87F-1B5E562922A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773986" y="6117397"/>
            <a:ext cx="1080000" cy="360000"/>
          </a:xfrm>
        </p:spPr>
        <p:txBody>
          <a:bodyPr/>
          <a:lstStyle>
            <a:lvl1pPr algn="r">
              <a:defRPr/>
            </a:lvl1pPr>
          </a:lstStyle>
          <a:p>
            <a:fld id="{65482580-9759-4449-BE0E-7090FCBA2BE4}" type="datetime1">
              <a:rPr lang="sv-SE" smtClean="0"/>
              <a:t>2025-04-09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854471B-20FD-4F9D-9D6F-38E431E99E1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773986" y="5553075"/>
            <a:ext cx="1699670" cy="564321"/>
          </a:xfrm>
        </p:spPr>
        <p:txBody>
          <a:bodyPr lIns="0" tIns="0" rIns="0" bIns="0" anchor="b"/>
          <a:lstStyle/>
          <a:p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3046F0B-0298-4EC3-984D-C8CED4F1EF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0961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a bild, bildtext svart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BE631BD-1ABE-42B5-8533-131CF7886D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12191999" cy="6858000"/>
          </a:xfrm>
          <a:custGeom>
            <a:avLst/>
            <a:gdLst>
              <a:gd name="connsiteX0" fmla="*/ 1180986 w 12191999"/>
              <a:gd name="connsiteY0" fmla="*/ 6085752 h 6858000"/>
              <a:gd name="connsiteX1" fmla="*/ 1192856 w 12191999"/>
              <a:gd name="connsiteY1" fmla="*/ 6085752 h 6858000"/>
              <a:gd name="connsiteX2" fmla="*/ 1216799 w 12191999"/>
              <a:gd name="connsiteY2" fmla="*/ 6109695 h 6858000"/>
              <a:gd name="connsiteX3" fmla="*/ 1216799 w 12191999"/>
              <a:gd name="connsiteY3" fmla="*/ 6270106 h 6858000"/>
              <a:gd name="connsiteX4" fmla="*/ 1192856 w 12191999"/>
              <a:gd name="connsiteY4" fmla="*/ 6294049 h 6858000"/>
              <a:gd name="connsiteX5" fmla="*/ 1180986 w 12191999"/>
              <a:gd name="connsiteY5" fmla="*/ 6294049 h 6858000"/>
              <a:gd name="connsiteX6" fmla="*/ 1178612 w 12191999"/>
              <a:gd name="connsiteY6" fmla="*/ 6291675 h 6858000"/>
              <a:gd name="connsiteX7" fmla="*/ 1178612 w 12191999"/>
              <a:gd name="connsiteY7" fmla="*/ 6088194 h 6858000"/>
              <a:gd name="connsiteX8" fmla="*/ 1180986 w 12191999"/>
              <a:gd name="connsiteY8" fmla="*/ 6085820 h 6858000"/>
              <a:gd name="connsiteX9" fmla="*/ 1180986 w 12191999"/>
              <a:gd name="connsiteY9" fmla="*/ 5862737 h 6858000"/>
              <a:gd name="connsiteX10" fmla="*/ 1190821 w 12191999"/>
              <a:gd name="connsiteY10" fmla="*/ 5862737 h 6858000"/>
              <a:gd name="connsiteX11" fmla="*/ 1214764 w 12191999"/>
              <a:gd name="connsiteY11" fmla="*/ 5886680 h 6858000"/>
              <a:gd name="connsiteX12" fmla="*/ 1214764 w 12191999"/>
              <a:gd name="connsiteY12" fmla="*/ 6009311 h 6858000"/>
              <a:gd name="connsiteX13" fmla="*/ 1190821 w 12191999"/>
              <a:gd name="connsiteY13" fmla="*/ 6033254 h 6858000"/>
              <a:gd name="connsiteX14" fmla="*/ 1180986 w 12191999"/>
              <a:gd name="connsiteY14" fmla="*/ 6033254 h 6858000"/>
              <a:gd name="connsiteX15" fmla="*/ 1178612 w 12191999"/>
              <a:gd name="connsiteY15" fmla="*/ 6030880 h 6858000"/>
              <a:gd name="connsiteX16" fmla="*/ 1178612 w 12191999"/>
              <a:gd name="connsiteY16" fmla="*/ 5865179 h 6858000"/>
              <a:gd name="connsiteX17" fmla="*/ 1180986 w 12191999"/>
              <a:gd name="connsiteY17" fmla="*/ 5862805 h 6858000"/>
              <a:gd name="connsiteX18" fmla="*/ 1110921 w 12191999"/>
              <a:gd name="connsiteY18" fmla="*/ 5810782 h 6858000"/>
              <a:gd name="connsiteX19" fmla="*/ 1108547 w 12191999"/>
              <a:gd name="connsiteY19" fmla="*/ 5813156 h 6858000"/>
              <a:gd name="connsiteX20" fmla="*/ 1108547 w 12191999"/>
              <a:gd name="connsiteY20" fmla="*/ 6341528 h 6858000"/>
              <a:gd name="connsiteX21" fmla="*/ 1110921 w 12191999"/>
              <a:gd name="connsiteY21" fmla="*/ 6343902 h 6858000"/>
              <a:gd name="connsiteX22" fmla="*/ 1219987 w 12191999"/>
              <a:gd name="connsiteY22" fmla="*/ 6343902 h 6858000"/>
              <a:gd name="connsiteX23" fmla="*/ 1285982 w 12191999"/>
              <a:gd name="connsiteY23" fmla="*/ 6277906 h 6858000"/>
              <a:gd name="connsiteX24" fmla="*/ 1285982 w 12191999"/>
              <a:gd name="connsiteY24" fmla="*/ 6117631 h 6858000"/>
              <a:gd name="connsiteX25" fmla="*/ 1240199 w 12191999"/>
              <a:gd name="connsiteY25" fmla="*/ 6054891 h 6858000"/>
              <a:gd name="connsiteX26" fmla="*/ 1240199 w 12191999"/>
              <a:gd name="connsiteY26" fmla="*/ 6053331 h 6858000"/>
              <a:gd name="connsiteX27" fmla="*/ 1285982 w 12191999"/>
              <a:gd name="connsiteY27" fmla="*/ 5990591 h 6858000"/>
              <a:gd name="connsiteX28" fmla="*/ 1285982 w 12191999"/>
              <a:gd name="connsiteY28" fmla="*/ 5885595 h 6858000"/>
              <a:gd name="connsiteX29" fmla="*/ 1211169 w 12191999"/>
              <a:gd name="connsiteY29" fmla="*/ 5810782 h 6858000"/>
              <a:gd name="connsiteX30" fmla="*/ 1110921 w 12191999"/>
              <a:gd name="connsiteY30" fmla="*/ 5810782 h 6858000"/>
              <a:gd name="connsiteX31" fmla="*/ 811127 w 12191999"/>
              <a:gd name="connsiteY31" fmla="*/ 5805356 h 6858000"/>
              <a:gd name="connsiteX32" fmla="*/ 721256 w 12191999"/>
              <a:gd name="connsiteY32" fmla="*/ 5874879 h 6858000"/>
              <a:gd name="connsiteX33" fmla="*/ 724851 w 12191999"/>
              <a:gd name="connsiteY33" fmla="*/ 5978857 h 6858000"/>
              <a:gd name="connsiteX34" fmla="*/ 789422 w 12191999"/>
              <a:gd name="connsiteY34" fmla="*/ 6094774 h 6858000"/>
              <a:gd name="connsiteX35" fmla="*/ 831000 w 12191999"/>
              <a:gd name="connsiteY35" fmla="*/ 6189257 h 6858000"/>
              <a:gd name="connsiteX36" fmla="*/ 831000 w 12191999"/>
              <a:gd name="connsiteY36" fmla="*/ 6281027 h 6858000"/>
              <a:gd name="connsiteX37" fmla="*/ 811127 w 12191999"/>
              <a:gd name="connsiteY37" fmla="*/ 6300900 h 6858000"/>
              <a:gd name="connsiteX38" fmla="*/ 791254 w 12191999"/>
              <a:gd name="connsiteY38" fmla="*/ 6281027 h 6858000"/>
              <a:gd name="connsiteX39" fmla="*/ 791254 w 12191999"/>
              <a:gd name="connsiteY39" fmla="*/ 6140421 h 6858000"/>
              <a:gd name="connsiteX40" fmla="*/ 788676 w 12191999"/>
              <a:gd name="connsiteY40" fmla="*/ 6138047 h 6858000"/>
              <a:gd name="connsiteX41" fmla="*/ 723562 w 12191999"/>
              <a:gd name="connsiteY41" fmla="*/ 6138047 h 6858000"/>
              <a:gd name="connsiteX42" fmla="*/ 721188 w 12191999"/>
              <a:gd name="connsiteY42" fmla="*/ 6140421 h 6858000"/>
              <a:gd name="connsiteX43" fmla="*/ 721188 w 12191999"/>
              <a:gd name="connsiteY43" fmla="*/ 6285232 h 6858000"/>
              <a:gd name="connsiteX44" fmla="*/ 811059 w 12191999"/>
              <a:gd name="connsiteY44" fmla="*/ 6354755 h 6858000"/>
              <a:gd name="connsiteX45" fmla="*/ 900930 w 12191999"/>
              <a:gd name="connsiteY45" fmla="*/ 6285232 h 6858000"/>
              <a:gd name="connsiteX46" fmla="*/ 900930 w 12191999"/>
              <a:gd name="connsiteY46" fmla="*/ 6189257 h 6858000"/>
              <a:gd name="connsiteX47" fmla="*/ 859352 w 12191999"/>
              <a:gd name="connsiteY47" fmla="*/ 6074426 h 6858000"/>
              <a:gd name="connsiteX48" fmla="*/ 794848 w 12191999"/>
              <a:gd name="connsiteY48" fmla="*/ 5958441 h 6858000"/>
              <a:gd name="connsiteX49" fmla="*/ 791254 w 12191999"/>
              <a:gd name="connsiteY49" fmla="*/ 5872098 h 6858000"/>
              <a:gd name="connsiteX50" fmla="*/ 811127 w 12191999"/>
              <a:gd name="connsiteY50" fmla="*/ 5852224 h 6858000"/>
              <a:gd name="connsiteX51" fmla="*/ 831000 w 12191999"/>
              <a:gd name="connsiteY51" fmla="*/ 5872098 h 6858000"/>
              <a:gd name="connsiteX52" fmla="*/ 831000 w 12191999"/>
              <a:gd name="connsiteY52" fmla="*/ 5997103 h 6858000"/>
              <a:gd name="connsiteX53" fmla="*/ 833374 w 12191999"/>
              <a:gd name="connsiteY53" fmla="*/ 5999477 h 6858000"/>
              <a:gd name="connsiteX54" fmla="*/ 898488 w 12191999"/>
              <a:gd name="connsiteY54" fmla="*/ 5999477 h 6858000"/>
              <a:gd name="connsiteX55" fmla="*/ 901066 w 12191999"/>
              <a:gd name="connsiteY55" fmla="*/ 5997103 h 6858000"/>
              <a:gd name="connsiteX56" fmla="*/ 901066 w 12191999"/>
              <a:gd name="connsiteY56" fmla="*/ 5874811 h 6858000"/>
              <a:gd name="connsiteX57" fmla="*/ 811127 w 12191999"/>
              <a:gd name="connsiteY57" fmla="*/ 5805356 h 6858000"/>
              <a:gd name="connsiteX58" fmla="*/ 1004773 w 12191999"/>
              <a:gd name="connsiteY58" fmla="*/ 5745465 h 6858000"/>
              <a:gd name="connsiteX59" fmla="*/ 914902 w 12191999"/>
              <a:gd name="connsiteY59" fmla="*/ 5814920 h 6858000"/>
              <a:gd name="connsiteX60" fmla="*/ 914902 w 12191999"/>
              <a:gd name="connsiteY60" fmla="*/ 6319756 h 6858000"/>
              <a:gd name="connsiteX61" fmla="*/ 1004773 w 12191999"/>
              <a:gd name="connsiteY61" fmla="*/ 6389278 h 6858000"/>
              <a:gd name="connsiteX62" fmla="*/ 1094643 w 12191999"/>
              <a:gd name="connsiteY62" fmla="*/ 6319756 h 6858000"/>
              <a:gd name="connsiteX63" fmla="*/ 1094643 w 12191999"/>
              <a:gd name="connsiteY63" fmla="*/ 6137980 h 6858000"/>
              <a:gd name="connsiteX64" fmla="*/ 1092269 w 12191999"/>
              <a:gd name="connsiteY64" fmla="*/ 6135606 h 6858000"/>
              <a:gd name="connsiteX65" fmla="*/ 1027155 w 12191999"/>
              <a:gd name="connsiteY65" fmla="*/ 6135606 h 6858000"/>
              <a:gd name="connsiteX66" fmla="*/ 1024781 w 12191999"/>
              <a:gd name="connsiteY66" fmla="*/ 6137980 h 6858000"/>
              <a:gd name="connsiteX67" fmla="*/ 1024781 w 12191999"/>
              <a:gd name="connsiteY67" fmla="*/ 6318264 h 6858000"/>
              <a:gd name="connsiteX68" fmla="*/ 1004773 w 12191999"/>
              <a:gd name="connsiteY68" fmla="*/ 6338137 h 6858000"/>
              <a:gd name="connsiteX69" fmla="*/ 984899 w 12191999"/>
              <a:gd name="connsiteY69" fmla="*/ 6318264 h 6858000"/>
              <a:gd name="connsiteX70" fmla="*/ 984899 w 12191999"/>
              <a:gd name="connsiteY70" fmla="*/ 5818040 h 6858000"/>
              <a:gd name="connsiteX71" fmla="*/ 1004773 w 12191999"/>
              <a:gd name="connsiteY71" fmla="*/ 5798166 h 6858000"/>
              <a:gd name="connsiteX72" fmla="*/ 1024781 w 12191999"/>
              <a:gd name="connsiteY72" fmla="*/ 5818040 h 6858000"/>
              <a:gd name="connsiteX73" fmla="*/ 1024781 w 12191999"/>
              <a:gd name="connsiteY73" fmla="*/ 5994593 h 6858000"/>
              <a:gd name="connsiteX74" fmla="*/ 1027155 w 12191999"/>
              <a:gd name="connsiteY74" fmla="*/ 5996967 h 6858000"/>
              <a:gd name="connsiteX75" fmla="*/ 1092269 w 12191999"/>
              <a:gd name="connsiteY75" fmla="*/ 5996967 h 6858000"/>
              <a:gd name="connsiteX76" fmla="*/ 1094643 w 12191999"/>
              <a:gd name="connsiteY76" fmla="*/ 5994593 h 6858000"/>
              <a:gd name="connsiteX77" fmla="*/ 1094643 w 12191999"/>
              <a:gd name="connsiteY77" fmla="*/ 5814988 h 6858000"/>
              <a:gd name="connsiteX78" fmla="*/ 1004773 w 12191999"/>
              <a:gd name="connsiteY78" fmla="*/ 5745465 h 6858000"/>
              <a:gd name="connsiteX79" fmla="*/ 0 w 12191999"/>
              <a:gd name="connsiteY79" fmla="*/ 0 h 6858000"/>
              <a:gd name="connsiteX80" fmla="*/ 12191999 w 12191999"/>
              <a:gd name="connsiteY80" fmla="*/ 0 h 6858000"/>
              <a:gd name="connsiteX81" fmla="*/ 12191999 w 12191999"/>
              <a:gd name="connsiteY81" fmla="*/ 6858000 h 6858000"/>
              <a:gd name="connsiteX82" fmla="*/ 0 w 12191999"/>
              <a:gd name="connsiteY8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1999" h="6858000">
                <a:moveTo>
                  <a:pt x="1180986" y="6085752"/>
                </a:moveTo>
                <a:lnTo>
                  <a:pt x="1192856" y="6085752"/>
                </a:lnTo>
                <a:cubicBezTo>
                  <a:pt x="1206082" y="6085752"/>
                  <a:pt x="1216799" y="6096469"/>
                  <a:pt x="1216799" y="6109695"/>
                </a:cubicBezTo>
                <a:cubicBezTo>
                  <a:pt x="1216799" y="6109695"/>
                  <a:pt x="1216799" y="6109695"/>
                  <a:pt x="1216799" y="6270106"/>
                </a:cubicBezTo>
                <a:cubicBezTo>
                  <a:pt x="1216799" y="6283332"/>
                  <a:pt x="1206082" y="6294049"/>
                  <a:pt x="1192856" y="6294049"/>
                </a:cubicBezTo>
                <a:cubicBezTo>
                  <a:pt x="1192856" y="6294049"/>
                  <a:pt x="1192856" y="6294049"/>
                  <a:pt x="1180986" y="6294049"/>
                </a:cubicBezTo>
                <a:cubicBezTo>
                  <a:pt x="1179630" y="6294049"/>
                  <a:pt x="1178612" y="6292896"/>
                  <a:pt x="1178612" y="6291675"/>
                </a:cubicBezTo>
                <a:cubicBezTo>
                  <a:pt x="1178612" y="6291675"/>
                  <a:pt x="1178612" y="6291675"/>
                  <a:pt x="1178612" y="6088194"/>
                </a:cubicBezTo>
                <a:cubicBezTo>
                  <a:pt x="1178612" y="6087041"/>
                  <a:pt x="1179630" y="6085820"/>
                  <a:pt x="1180986" y="6085820"/>
                </a:cubicBezTo>
                <a:close/>
                <a:moveTo>
                  <a:pt x="1180986" y="5862737"/>
                </a:moveTo>
                <a:lnTo>
                  <a:pt x="1190821" y="5862737"/>
                </a:lnTo>
                <a:cubicBezTo>
                  <a:pt x="1204047" y="5862737"/>
                  <a:pt x="1214764" y="5873454"/>
                  <a:pt x="1214764" y="5886680"/>
                </a:cubicBezTo>
                <a:cubicBezTo>
                  <a:pt x="1214764" y="5886680"/>
                  <a:pt x="1214764" y="5886680"/>
                  <a:pt x="1214764" y="6009311"/>
                </a:cubicBezTo>
                <a:cubicBezTo>
                  <a:pt x="1214764" y="6022538"/>
                  <a:pt x="1204047" y="6033254"/>
                  <a:pt x="1190821" y="6033254"/>
                </a:cubicBezTo>
                <a:cubicBezTo>
                  <a:pt x="1190821" y="6033254"/>
                  <a:pt x="1190821" y="6033254"/>
                  <a:pt x="1180986" y="6033254"/>
                </a:cubicBezTo>
                <a:cubicBezTo>
                  <a:pt x="1179630" y="6033254"/>
                  <a:pt x="1178612" y="6032237"/>
                  <a:pt x="1178612" y="6030880"/>
                </a:cubicBezTo>
                <a:cubicBezTo>
                  <a:pt x="1178612" y="6030880"/>
                  <a:pt x="1178612" y="6030880"/>
                  <a:pt x="1178612" y="5865179"/>
                </a:cubicBezTo>
                <a:cubicBezTo>
                  <a:pt x="1178612" y="5863823"/>
                  <a:pt x="1179630" y="5862805"/>
                  <a:pt x="1180986" y="5862805"/>
                </a:cubicBezTo>
                <a:close/>
                <a:moveTo>
                  <a:pt x="1110921" y="5810782"/>
                </a:moveTo>
                <a:cubicBezTo>
                  <a:pt x="1109768" y="5810782"/>
                  <a:pt x="1108547" y="5811799"/>
                  <a:pt x="1108547" y="5813156"/>
                </a:cubicBezTo>
                <a:cubicBezTo>
                  <a:pt x="1108547" y="5813156"/>
                  <a:pt x="1108547" y="5813156"/>
                  <a:pt x="1108547" y="6341528"/>
                </a:cubicBezTo>
                <a:cubicBezTo>
                  <a:pt x="1108547" y="6342681"/>
                  <a:pt x="1109700" y="6343902"/>
                  <a:pt x="1110921" y="6343902"/>
                </a:cubicBezTo>
                <a:cubicBezTo>
                  <a:pt x="1110921" y="6343902"/>
                  <a:pt x="1110921" y="6343902"/>
                  <a:pt x="1219987" y="6343902"/>
                </a:cubicBezTo>
                <a:cubicBezTo>
                  <a:pt x="1256478" y="6343902"/>
                  <a:pt x="1285982" y="6314397"/>
                  <a:pt x="1285982" y="6277906"/>
                </a:cubicBezTo>
                <a:cubicBezTo>
                  <a:pt x="1285982" y="6277906"/>
                  <a:pt x="1285982" y="6277906"/>
                  <a:pt x="1285982" y="6117631"/>
                </a:cubicBezTo>
                <a:cubicBezTo>
                  <a:pt x="1285982" y="6088330"/>
                  <a:pt x="1266855" y="6063369"/>
                  <a:pt x="1240199" y="6054891"/>
                </a:cubicBezTo>
                <a:cubicBezTo>
                  <a:pt x="1240199" y="6054891"/>
                  <a:pt x="1240199" y="6054891"/>
                  <a:pt x="1240199" y="6053331"/>
                </a:cubicBezTo>
                <a:cubicBezTo>
                  <a:pt x="1266787" y="6044853"/>
                  <a:pt x="1285982" y="6020096"/>
                  <a:pt x="1285982" y="5990591"/>
                </a:cubicBezTo>
                <a:cubicBezTo>
                  <a:pt x="1285982" y="5990591"/>
                  <a:pt x="1285982" y="5990591"/>
                  <a:pt x="1285982" y="5885595"/>
                </a:cubicBezTo>
                <a:cubicBezTo>
                  <a:pt x="1285982" y="5844221"/>
                  <a:pt x="1252544" y="5810782"/>
                  <a:pt x="1211169" y="5810782"/>
                </a:cubicBezTo>
                <a:cubicBezTo>
                  <a:pt x="1211169" y="5810782"/>
                  <a:pt x="1211169" y="5810782"/>
                  <a:pt x="1110921" y="5810782"/>
                </a:cubicBezTo>
                <a:close/>
                <a:moveTo>
                  <a:pt x="811127" y="5805356"/>
                </a:moveTo>
                <a:cubicBezTo>
                  <a:pt x="761477" y="5805356"/>
                  <a:pt x="721256" y="5836353"/>
                  <a:pt x="721256" y="5874879"/>
                </a:cubicBezTo>
                <a:cubicBezTo>
                  <a:pt x="716983" y="5904044"/>
                  <a:pt x="718543" y="5951862"/>
                  <a:pt x="724851" y="5978857"/>
                </a:cubicBezTo>
                <a:cubicBezTo>
                  <a:pt x="731769" y="6008159"/>
                  <a:pt x="771448" y="6067304"/>
                  <a:pt x="789422" y="6094774"/>
                </a:cubicBezTo>
                <a:cubicBezTo>
                  <a:pt x="807396" y="6122244"/>
                  <a:pt x="831339" y="6151070"/>
                  <a:pt x="831000" y="6189257"/>
                </a:cubicBezTo>
                <a:cubicBezTo>
                  <a:pt x="831000" y="6281027"/>
                  <a:pt x="831000" y="6281027"/>
                  <a:pt x="831000" y="6281027"/>
                </a:cubicBezTo>
                <a:cubicBezTo>
                  <a:pt x="831000" y="6292083"/>
                  <a:pt x="821979" y="6300900"/>
                  <a:pt x="811127" y="6300900"/>
                </a:cubicBezTo>
                <a:cubicBezTo>
                  <a:pt x="800071" y="6300900"/>
                  <a:pt x="791254" y="6292083"/>
                  <a:pt x="791254" y="6281027"/>
                </a:cubicBezTo>
                <a:cubicBezTo>
                  <a:pt x="791254" y="6140421"/>
                  <a:pt x="791254" y="6140421"/>
                  <a:pt x="791254" y="6140421"/>
                </a:cubicBezTo>
                <a:cubicBezTo>
                  <a:pt x="791254" y="6139200"/>
                  <a:pt x="790033" y="6138047"/>
                  <a:pt x="788676" y="6138047"/>
                </a:cubicBezTo>
                <a:cubicBezTo>
                  <a:pt x="723562" y="6138047"/>
                  <a:pt x="723562" y="6138047"/>
                  <a:pt x="723562" y="6138047"/>
                </a:cubicBezTo>
                <a:cubicBezTo>
                  <a:pt x="722206" y="6138047"/>
                  <a:pt x="721188" y="6139268"/>
                  <a:pt x="721188" y="6140421"/>
                </a:cubicBezTo>
                <a:cubicBezTo>
                  <a:pt x="721188" y="6285232"/>
                  <a:pt x="721188" y="6285232"/>
                  <a:pt x="721188" y="6285232"/>
                </a:cubicBezTo>
                <a:cubicBezTo>
                  <a:pt x="721188" y="6323554"/>
                  <a:pt x="761410" y="6354755"/>
                  <a:pt x="811059" y="6354755"/>
                </a:cubicBezTo>
                <a:cubicBezTo>
                  <a:pt x="860573" y="6354755"/>
                  <a:pt x="900930" y="6323554"/>
                  <a:pt x="900930" y="6285232"/>
                </a:cubicBezTo>
                <a:cubicBezTo>
                  <a:pt x="900930" y="6189257"/>
                  <a:pt x="900930" y="6189257"/>
                  <a:pt x="900930" y="6189257"/>
                </a:cubicBezTo>
                <a:cubicBezTo>
                  <a:pt x="900591" y="6123600"/>
                  <a:pt x="882617" y="6113969"/>
                  <a:pt x="859352" y="6074426"/>
                </a:cubicBezTo>
                <a:cubicBezTo>
                  <a:pt x="842667" y="6046142"/>
                  <a:pt x="801631" y="5987811"/>
                  <a:pt x="794848" y="5958441"/>
                </a:cubicBezTo>
                <a:cubicBezTo>
                  <a:pt x="788540" y="5931446"/>
                  <a:pt x="788744" y="5900449"/>
                  <a:pt x="791254" y="5872098"/>
                </a:cubicBezTo>
                <a:cubicBezTo>
                  <a:pt x="791254" y="5861245"/>
                  <a:pt x="800071" y="5852224"/>
                  <a:pt x="811127" y="5852224"/>
                </a:cubicBezTo>
                <a:cubicBezTo>
                  <a:pt x="821979" y="5852224"/>
                  <a:pt x="831000" y="5861245"/>
                  <a:pt x="831000" y="5872098"/>
                </a:cubicBezTo>
                <a:cubicBezTo>
                  <a:pt x="831000" y="5997103"/>
                  <a:pt x="831000" y="5997103"/>
                  <a:pt x="831000" y="5997103"/>
                </a:cubicBezTo>
                <a:cubicBezTo>
                  <a:pt x="831000" y="5998459"/>
                  <a:pt x="832018" y="5999477"/>
                  <a:pt x="833374" y="5999477"/>
                </a:cubicBezTo>
                <a:cubicBezTo>
                  <a:pt x="898488" y="5999477"/>
                  <a:pt x="898488" y="5999477"/>
                  <a:pt x="898488" y="5999477"/>
                </a:cubicBezTo>
                <a:cubicBezTo>
                  <a:pt x="899845" y="5999477"/>
                  <a:pt x="901066" y="5998459"/>
                  <a:pt x="901066" y="5997103"/>
                </a:cubicBezTo>
                <a:cubicBezTo>
                  <a:pt x="901066" y="5874811"/>
                  <a:pt x="901066" y="5874811"/>
                  <a:pt x="901066" y="5874811"/>
                </a:cubicBezTo>
                <a:cubicBezTo>
                  <a:pt x="900998" y="5836353"/>
                  <a:pt x="860641" y="5805356"/>
                  <a:pt x="811127" y="5805356"/>
                </a:cubicBezTo>
                <a:close/>
                <a:moveTo>
                  <a:pt x="1004773" y="5745465"/>
                </a:moveTo>
                <a:cubicBezTo>
                  <a:pt x="955259" y="5745465"/>
                  <a:pt x="914902" y="5776665"/>
                  <a:pt x="914902" y="5814920"/>
                </a:cubicBezTo>
                <a:cubicBezTo>
                  <a:pt x="914902" y="5814920"/>
                  <a:pt x="914902" y="5814920"/>
                  <a:pt x="914902" y="6319756"/>
                </a:cubicBezTo>
                <a:cubicBezTo>
                  <a:pt x="914902" y="6358214"/>
                  <a:pt x="955259" y="6389278"/>
                  <a:pt x="1004773" y="6389278"/>
                </a:cubicBezTo>
                <a:cubicBezTo>
                  <a:pt x="1054490" y="6389278"/>
                  <a:pt x="1094643" y="6358281"/>
                  <a:pt x="1094643" y="6319756"/>
                </a:cubicBezTo>
                <a:cubicBezTo>
                  <a:pt x="1094643" y="6319756"/>
                  <a:pt x="1094643" y="6319756"/>
                  <a:pt x="1094643" y="6137980"/>
                </a:cubicBezTo>
                <a:cubicBezTo>
                  <a:pt x="1094643" y="6136623"/>
                  <a:pt x="1093626" y="6135606"/>
                  <a:pt x="1092269" y="6135606"/>
                </a:cubicBezTo>
                <a:cubicBezTo>
                  <a:pt x="1092269" y="6135606"/>
                  <a:pt x="1092269" y="6135606"/>
                  <a:pt x="1027155" y="6135606"/>
                </a:cubicBezTo>
                <a:cubicBezTo>
                  <a:pt x="1025799" y="6135606"/>
                  <a:pt x="1024781" y="6136623"/>
                  <a:pt x="1024781" y="6137980"/>
                </a:cubicBezTo>
                <a:cubicBezTo>
                  <a:pt x="1024781" y="6137980"/>
                  <a:pt x="1024781" y="6137980"/>
                  <a:pt x="1024781" y="6318264"/>
                </a:cubicBezTo>
                <a:cubicBezTo>
                  <a:pt x="1024781" y="6329319"/>
                  <a:pt x="1015828" y="6338137"/>
                  <a:pt x="1004773" y="6338137"/>
                </a:cubicBezTo>
                <a:cubicBezTo>
                  <a:pt x="993920" y="6338137"/>
                  <a:pt x="984899" y="6329319"/>
                  <a:pt x="984899" y="6318264"/>
                </a:cubicBezTo>
                <a:cubicBezTo>
                  <a:pt x="984899" y="6318264"/>
                  <a:pt x="984899" y="6318264"/>
                  <a:pt x="984899" y="5818040"/>
                </a:cubicBezTo>
                <a:cubicBezTo>
                  <a:pt x="984899" y="5806984"/>
                  <a:pt x="993920" y="5798166"/>
                  <a:pt x="1004773" y="5798166"/>
                </a:cubicBezTo>
                <a:cubicBezTo>
                  <a:pt x="1015761" y="5798166"/>
                  <a:pt x="1024781" y="5806984"/>
                  <a:pt x="1024781" y="5818040"/>
                </a:cubicBezTo>
                <a:lnTo>
                  <a:pt x="1024781" y="5994593"/>
                </a:lnTo>
                <a:cubicBezTo>
                  <a:pt x="1024781" y="5995950"/>
                  <a:pt x="1025799" y="5996967"/>
                  <a:pt x="1027155" y="5996967"/>
                </a:cubicBezTo>
                <a:cubicBezTo>
                  <a:pt x="1027155" y="5996967"/>
                  <a:pt x="1027155" y="5996967"/>
                  <a:pt x="1092269" y="5996967"/>
                </a:cubicBezTo>
                <a:cubicBezTo>
                  <a:pt x="1093626" y="5996967"/>
                  <a:pt x="1094643" y="5995950"/>
                  <a:pt x="1094643" y="5994593"/>
                </a:cubicBezTo>
                <a:cubicBezTo>
                  <a:pt x="1094643" y="5994593"/>
                  <a:pt x="1094643" y="5994593"/>
                  <a:pt x="1094643" y="5814988"/>
                </a:cubicBezTo>
                <a:cubicBezTo>
                  <a:pt x="1094643" y="5776665"/>
                  <a:pt x="1054490" y="5745465"/>
                  <a:pt x="1004773" y="574546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0597D0-9092-4B27-9501-811050E0D7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8014" y="5798128"/>
            <a:ext cx="7469186" cy="57831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14325" indent="0">
              <a:buNone/>
              <a:defRPr sz="1500"/>
            </a:lvl2pPr>
            <a:lvl3pPr marL="590550" indent="0">
              <a:buNone/>
              <a:defRPr sz="1500"/>
            </a:lvl3pPr>
            <a:lvl4pPr marL="895350" indent="0">
              <a:buNone/>
              <a:defRPr sz="1500"/>
            </a:lvl4pPr>
            <a:lvl5pPr marL="1171575" indent="0">
              <a:buNone/>
              <a:defRPr sz="15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496E75B-581D-46B9-BA7D-A68EA322777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773986" y="6117397"/>
            <a:ext cx="1080000" cy="360000"/>
          </a:xfrm>
        </p:spPr>
        <p:txBody>
          <a:bodyPr/>
          <a:lstStyle>
            <a:lvl1pPr algn="r">
              <a:defRPr/>
            </a:lvl1pPr>
          </a:lstStyle>
          <a:p>
            <a:fld id="{CE00161E-F38A-452D-9E94-ACC50D8A7652}" type="datetime1">
              <a:rPr lang="sv-SE" smtClean="0"/>
              <a:t>2025-04-09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ACDDECF-B828-4DB5-8DC1-75415E05F2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773986" y="5553075"/>
            <a:ext cx="1699670" cy="564321"/>
          </a:xfrm>
        </p:spPr>
        <p:txBody>
          <a:bodyPr lIns="0" tIns="0" rIns="0" bIns="0" anchor="b"/>
          <a:lstStyle/>
          <a:p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172003D-97CC-4314-B10C-9D89AC030B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9764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3381" y="1458803"/>
            <a:ext cx="8227281" cy="3659107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5000"/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6CE74D7-D5DA-4033-A08E-ED4E101B0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2025-04-09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4BB9AB-4FA2-49C0-AFEC-C4E46C91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9C8215-4CD1-443C-9613-5AEC6D2E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4301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 eller siffra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458803"/>
            <a:ext cx="12191999" cy="3659107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10000"/>
            </a:lvl1pPr>
          </a:lstStyle>
          <a:p>
            <a:r>
              <a:rPr lang="sv-SE" dirty="0"/>
              <a:t>Ord eller siffra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F73305-A696-4440-97F1-3D609D70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2025-04-09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50188DA-DF3E-4105-9FFA-1D005E6A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56AC43D-FFD9-47FA-B774-A3A552E8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3210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8474839" cy="454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8B37B-45CE-4C63-89B4-7972B180F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397" y="2271713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4AF3318-36D9-41B2-8489-393F9CBF8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486" y="2271712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8DE8A3C-DFE3-4A02-8707-54698C331B5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2025-04-09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CC2AB4D-CE55-443A-8348-3B56D356A60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5126E12-1DB7-4B46-AD23-C37BF74C1DA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0566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8474839" cy="454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8B37B-45CE-4C63-89B4-7972B180F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397" y="2271713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4AF3318-36D9-41B2-8489-393F9CBF8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486" y="2271712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B5D89767-6392-4124-A655-D9B6B7457E0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2025-04-09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3C19679-0B6D-49C5-AF04-89949C35C98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315D5E5-D824-4B8B-8566-90F794ED2CA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1436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8474839" cy="454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8B37B-45CE-4C63-89B4-7972B180F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397" y="2271713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4AF3318-36D9-41B2-8489-393F9CBF8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486" y="2271712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FAA7B25D-A717-4A78-A055-CFD6601F3C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2025-04-09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B5FE7FC-AF6E-41E1-89AD-2FEC849B9EA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8EFA3A-62D8-4D40-82D8-659416CA372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0720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8474839" cy="454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8B37B-45CE-4C63-89B4-7972B180F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397" y="2271713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4AF3318-36D9-41B2-8489-393F9CBF8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486" y="2271712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5E72654F-EC6C-403E-A3E9-174486D3BA2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2025-04-09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1635D99E-456D-4D49-A9C6-B4C308D1E3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3B0CAE1-9F1B-4E86-9ABE-5005253017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706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9199562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EB7789-E584-475C-B899-C19C55733D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796283D-A9AC-4664-8B62-D4597D8DD5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26" name="Bild 1">
            <a:extLst>
              <a:ext uri="{FF2B5EF4-FFF2-40B4-BE49-F238E27FC236}">
                <a16:creationId xmlns:a16="http://schemas.microsoft.com/office/drawing/2014/main" id="{034D6BCD-BF47-4D86-A884-264CD855E80C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739455" y="5762264"/>
            <a:ext cx="547200" cy="620674"/>
            <a:chOff x="-5735959" y="-2756567"/>
            <a:chExt cx="6052559" cy="6865228"/>
          </a:xfrm>
          <a:solidFill>
            <a:schemeClr val="tx1"/>
          </a:solidFill>
        </p:grpSpPr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57A29028-A8FA-4962-AC3E-D6CDF7A3CEC9}"/>
                </a:ext>
              </a:extLst>
            </p:cNvPr>
            <p:cNvSpPr/>
            <p:nvPr/>
          </p:nvSpPr>
          <p:spPr bwMode="black">
            <a:xfrm>
              <a:off x="-3647168" y="-2756567"/>
              <a:ext cx="1922259" cy="6865228"/>
            </a:xfrm>
            <a:custGeom>
              <a:avLst/>
              <a:gdLst>
                <a:gd name="connsiteX0" fmla="*/ 1176122 w 1922263"/>
                <a:gd name="connsiteY0" fmla="*/ 778661 h 6865226"/>
                <a:gd name="connsiteX1" fmla="*/ 962938 w 1922263"/>
                <a:gd name="connsiteY1" fmla="*/ 566923 h 6865226"/>
                <a:gd name="connsiteX2" fmla="*/ 751200 w 1922263"/>
                <a:gd name="connsiteY2" fmla="*/ 778661 h 6865226"/>
                <a:gd name="connsiteX3" fmla="*/ 751200 w 1922263"/>
                <a:gd name="connsiteY3" fmla="*/ 6108245 h 6865226"/>
                <a:gd name="connsiteX4" fmla="*/ 962938 w 1922263"/>
                <a:gd name="connsiteY4" fmla="*/ 6319983 h 6865226"/>
                <a:gd name="connsiteX5" fmla="*/ 1176122 w 1922263"/>
                <a:gd name="connsiteY5" fmla="*/ 6108245 h 6865226"/>
                <a:gd name="connsiteX6" fmla="*/ 1176122 w 1922263"/>
                <a:gd name="connsiteY6" fmla="*/ 4187427 h 6865226"/>
                <a:gd name="connsiteX7" fmla="*/ 1201415 w 1922263"/>
                <a:gd name="connsiteY7" fmla="*/ 4162134 h 6865226"/>
                <a:gd name="connsiteX8" fmla="*/ 1895164 w 1922263"/>
                <a:gd name="connsiteY8" fmla="*/ 4162134 h 6865226"/>
                <a:gd name="connsiteX9" fmla="*/ 1920457 w 1922263"/>
                <a:gd name="connsiteY9" fmla="*/ 4187427 h 6865226"/>
                <a:gd name="connsiteX10" fmla="*/ 1920457 w 1922263"/>
                <a:gd name="connsiteY10" fmla="*/ 6124144 h 6865226"/>
                <a:gd name="connsiteX11" fmla="*/ 962938 w 1922263"/>
                <a:gd name="connsiteY11" fmla="*/ 6864866 h 6865226"/>
                <a:gd name="connsiteX12" fmla="*/ 5420 w 1922263"/>
                <a:gd name="connsiteY12" fmla="*/ 6124144 h 6865226"/>
                <a:gd name="connsiteX13" fmla="*/ 5420 w 1922263"/>
                <a:gd name="connsiteY13" fmla="*/ 745419 h 6865226"/>
                <a:gd name="connsiteX14" fmla="*/ 962938 w 1922263"/>
                <a:gd name="connsiteY14" fmla="*/ 5420 h 6865226"/>
                <a:gd name="connsiteX15" fmla="*/ 1920457 w 1922263"/>
                <a:gd name="connsiteY15" fmla="*/ 746142 h 6865226"/>
                <a:gd name="connsiteX16" fmla="*/ 1920457 w 1922263"/>
                <a:gd name="connsiteY16" fmla="*/ 2659733 h 6865226"/>
                <a:gd name="connsiteX17" fmla="*/ 1895164 w 1922263"/>
                <a:gd name="connsiteY17" fmla="*/ 2685026 h 6865226"/>
                <a:gd name="connsiteX18" fmla="*/ 1201415 w 1922263"/>
                <a:gd name="connsiteY18" fmla="*/ 2685026 h 6865226"/>
                <a:gd name="connsiteX19" fmla="*/ 1176122 w 1922263"/>
                <a:gd name="connsiteY19" fmla="*/ 2659733 h 6865226"/>
                <a:gd name="connsiteX20" fmla="*/ 1176122 w 1922263"/>
                <a:gd name="connsiteY20" fmla="*/ 778661 h 686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2263" h="6865226">
                  <a:moveTo>
                    <a:pt x="1176122" y="778661"/>
                  </a:moveTo>
                  <a:cubicBezTo>
                    <a:pt x="1176122" y="660868"/>
                    <a:pt x="1080009" y="566923"/>
                    <a:pt x="962938" y="566923"/>
                  </a:cubicBezTo>
                  <a:cubicBezTo>
                    <a:pt x="847313" y="566923"/>
                    <a:pt x="751200" y="660868"/>
                    <a:pt x="751200" y="778661"/>
                  </a:cubicBezTo>
                  <a:cubicBezTo>
                    <a:pt x="751200" y="6108245"/>
                    <a:pt x="751200" y="6108245"/>
                    <a:pt x="751200" y="6108245"/>
                  </a:cubicBezTo>
                  <a:cubicBezTo>
                    <a:pt x="751200" y="6226038"/>
                    <a:pt x="847313" y="6319983"/>
                    <a:pt x="962938" y="6319983"/>
                  </a:cubicBezTo>
                  <a:cubicBezTo>
                    <a:pt x="1080731" y="6319983"/>
                    <a:pt x="1176122" y="6226038"/>
                    <a:pt x="1176122" y="6108245"/>
                  </a:cubicBezTo>
                  <a:cubicBezTo>
                    <a:pt x="1176122" y="4187427"/>
                    <a:pt x="1176122" y="4187427"/>
                    <a:pt x="1176122" y="4187427"/>
                  </a:cubicBezTo>
                  <a:cubicBezTo>
                    <a:pt x="1176122" y="4172974"/>
                    <a:pt x="1186962" y="4162134"/>
                    <a:pt x="1201415" y="4162134"/>
                  </a:cubicBezTo>
                  <a:cubicBezTo>
                    <a:pt x="1895164" y="4162134"/>
                    <a:pt x="1895164" y="4162134"/>
                    <a:pt x="1895164" y="4162134"/>
                  </a:cubicBezTo>
                  <a:cubicBezTo>
                    <a:pt x="1909617" y="4162134"/>
                    <a:pt x="1920457" y="4172974"/>
                    <a:pt x="1920457" y="4187427"/>
                  </a:cubicBezTo>
                  <a:cubicBezTo>
                    <a:pt x="1920457" y="6124144"/>
                    <a:pt x="1920457" y="6124144"/>
                    <a:pt x="1920457" y="6124144"/>
                  </a:cubicBezTo>
                  <a:cubicBezTo>
                    <a:pt x="1920457" y="6534612"/>
                    <a:pt x="1492645" y="6864866"/>
                    <a:pt x="962938" y="6864866"/>
                  </a:cubicBezTo>
                  <a:cubicBezTo>
                    <a:pt x="435400" y="6864866"/>
                    <a:pt x="5420" y="6533889"/>
                    <a:pt x="5420" y="6124144"/>
                  </a:cubicBezTo>
                  <a:cubicBezTo>
                    <a:pt x="5420" y="745419"/>
                    <a:pt x="5420" y="745419"/>
                    <a:pt x="5420" y="745419"/>
                  </a:cubicBezTo>
                  <a:cubicBezTo>
                    <a:pt x="5420" y="337841"/>
                    <a:pt x="435400" y="5420"/>
                    <a:pt x="962938" y="5420"/>
                  </a:cubicBezTo>
                  <a:cubicBezTo>
                    <a:pt x="1492645" y="5420"/>
                    <a:pt x="1920457" y="337841"/>
                    <a:pt x="1920457" y="746142"/>
                  </a:cubicBezTo>
                  <a:cubicBezTo>
                    <a:pt x="1920457" y="2659733"/>
                    <a:pt x="1920457" y="2659733"/>
                    <a:pt x="1920457" y="2659733"/>
                  </a:cubicBezTo>
                  <a:cubicBezTo>
                    <a:pt x="1920457" y="2674186"/>
                    <a:pt x="1909617" y="2685026"/>
                    <a:pt x="1895164" y="2685026"/>
                  </a:cubicBezTo>
                  <a:cubicBezTo>
                    <a:pt x="1201415" y="2685026"/>
                    <a:pt x="1201415" y="2685026"/>
                    <a:pt x="1201415" y="2685026"/>
                  </a:cubicBezTo>
                  <a:cubicBezTo>
                    <a:pt x="1186962" y="2685026"/>
                    <a:pt x="1176122" y="2674186"/>
                    <a:pt x="1176122" y="2659733"/>
                  </a:cubicBezTo>
                  <a:lnTo>
                    <a:pt x="1176122" y="7786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6E7BC1B9-4FBD-452F-B393-2684ED4D8741}"/>
                </a:ext>
              </a:extLst>
            </p:cNvPr>
            <p:cNvSpPr/>
            <p:nvPr/>
          </p:nvSpPr>
          <p:spPr bwMode="black">
            <a:xfrm>
              <a:off x="-5735959" y="-2118466"/>
              <a:ext cx="1951173" cy="5860737"/>
            </a:xfrm>
            <a:custGeom>
              <a:avLst/>
              <a:gdLst>
                <a:gd name="connsiteX0" fmla="*/ 31033 w 1951169"/>
                <a:gd name="connsiteY0" fmla="*/ 746142 h 5860735"/>
                <a:gd name="connsiteX1" fmla="*/ 69334 w 1951169"/>
                <a:gd name="connsiteY1" fmla="*/ 1853973 h 5860735"/>
                <a:gd name="connsiteX2" fmla="*/ 757302 w 1951169"/>
                <a:gd name="connsiteY2" fmla="*/ 3088991 h 5860735"/>
                <a:gd name="connsiteX3" fmla="*/ 1200289 w 1951169"/>
                <a:gd name="connsiteY3" fmla="*/ 4095650 h 5860735"/>
                <a:gd name="connsiteX4" fmla="*/ 1200289 w 1951169"/>
                <a:gd name="connsiteY4" fmla="*/ 5073402 h 5860735"/>
                <a:gd name="connsiteX5" fmla="*/ 988551 w 1951169"/>
                <a:gd name="connsiteY5" fmla="*/ 5285141 h 5860735"/>
                <a:gd name="connsiteX6" fmla="*/ 776813 w 1951169"/>
                <a:gd name="connsiteY6" fmla="*/ 5073402 h 5860735"/>
                <a:gd name="connsiteX7" fmla="*/ 776813 w 1951169"/>
                <a:gd name="connsiteY7" fmla="*/ 3575338 h 5860735"/>
                <a:gd name="connsiteX8" fmla="*/ 749352 w 1951169"/>
                <a:gd name="connsiteY8" fmla="*/ 3550045 h 5860735"/>
                <a:gd name="connsiteX9" fmla="*/ 55603 w 1951169"/>
                <a:gd name="connsiteY9" fmla="*/ 3550045 h 5860735"/>
                <a:gd name="connsiteX10" fmla="*/ 30310 w 1951169"/>
                <a:gd name="connsiteY10" fmla="*/ 3575338 h 5860735"/>
                <a:gd name="connsiteX11" fmla="*/ 30310 w 1951169"/>
                <a:gd name="connsiteY11" fmla="*/ 5118207 h 5860735"/>
                <a:gd name="connsiteX12" fmla="*/ 987829 w 1951169"/>
                <a:gd name="connsiteY12" fmla="*/ 5858929 h 5860735"/>
                <a:gd name="connsiteX13" fmla="*/ 1945347 w 1951169"/>
                <a:gd name="connsiteY13" fmla="*/ 5118207 h 5860735"/>
                <a:gd name="connsiteX14" fmla="*/ 1945347 w 1951169"/>
                <a:gd name="connsiteY14" fmla="*/ 4095650 h 5860735"/>
                <a:gd name="connsiteX15" fmla="*/ 1502359 w 1951169"/>
                <a:gd name="connsiteY15" fmla="*/ 2872194 h 5860735"/>
                <a:gd name="connsiteX16" fmla="*/ 815114 w 1951169"/>
                <a:gd name="connsiteY16" fmla="*/ 1636453 h 5860735"/>
                <a:gd name="connsiteX17" fmla="*/ 776813 w 1951169"/>
                <a:gd name="connsiteY17" fmla="*/ 716513 h 5860735"/>
                <a:gd name="connsiteX18" fmla="*/ 988551 w 1951169"/>
                <a:gd name="connsiteY18" fmla="*/ 504775 h 5860735"/>
                <a:gd name="connsiteX19" fmla="*/ 1200289 w 1951169"/>
                <a:gd name="connsiteY19" fmla="*/ 716513 h 5860735"/>
                <a:gd name="connsiteX20" fmla="*/ 1200289 w 1951169"/>
                <a:gd name="connsiteY20" fmla="*/ 2048367 h 5860735"/>
                <a:gd name="connsiteX21" fmla="*/ 1225582 w 1951169"/>
                <a:gd name="connsiteY21" fmla="*/ 2073660 h 5860735"/>
                <a:gd name="connsiteX22" fmla="*/ 1919331 w 1951169"/>
                <a:gd name="connsiteY22" fmla="*/ 2073660 h 5860735"/>
                <a:gd name="connsiteX23" fmla="*/ 1946792 w 1951169"/>
                <a:gd name="connsiteY23" fmla="*/ 2048367 h 5860735"/>
                <a:gd name="connsiteX24" fmla="*/ 1946792 w 1951169"/>
                <a:gd name="connsiteY24" fmla="*/ 745419 h 5860735"/>
                <a:gd name="connsiteX25" fmla="*/ 988551 w 1951169"/>
                <a:gd name="connsiteY25" fmla="*/ 5420 h 5860735"/>
                <a:gd name="connsiteX26" fmla="*/ 31033 w 1951169"/>
                <a:gd name="connsiteY26" fmla="*/ 746142 h 586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51169" h="5860735">
                  <a:moveTo>
                    <a:pt x="31033" y="746142"/>
                  </a:moveTo>
                  <a:cubicBezTo>
                    <a:pt x="-14494" y="1056884"/>
                    <a:pt x="2127" y="1566356"/>
                    <a:pt x="69334" y="1853973"/>
                  </a:cubicBezTo>
                  <a:cubicBezTo>
                    <a:pt x="143044" y="2166160"/>
                    <a:pt x="565798" y="2796315"/>
                    <a:pt x="757302" y="3088991"/>
                  </a:cubicBezTo>
                  <a:cubicBezTo>
                    <a:pt x="948805" y="3381666"/>
                    <a:pt x="1203903" y="3688795"/>
                    <a:pt x="1200289" y="4095650"/>
                  </a:cubicBezTo>
                  <a:cubicBezTo>
                    <a:pt x="1200289" y="5073402"/>
                    <a:pt x="1200289" y="5073402"/>
                    <a:pt x="1200289" y="5073402"/>
                  </a:cubicBezTo>
                  <a:cubicBezTo>
                    <a:pt x="1200289" y="5191196"/>
                    <a:pt x="1104176" y="5285141"/>
                    <a:pt x="988551" y="5285141"/>
                  </a:cubicBezTo>
                  <a:cubicBezTo>
                    <a:pt x="870758" y="5285141"/>
                    <a:pt x="776813" y="5191196"/>
                    <a:pt x="776813" y="5073402"/>
                  </a:cubicBezTo>
                  <a:cubicBezTo>
                    <a:pt x="776813" y="3575338"/>
                    <a:pt x="776813" y="3575338"/>
                    <a:pt x="776813" y="3575338"/>
                  </a:cubicBezTo>
                  <a:cubicBezTo>
                    <a:pt x="776813" y="3562330"/>
                    <a:pt x="763805" y="3550045"/>
                    <a:pt x="749352" y="3550045"/>
                  </a:cubicBezTo>
                  <a:cubicBezTo>
                    <a:pt x="55603" y="3550045"/>
                    <a:pt x="55603" y="3550045"/>
                    <a:pt x="55603" y="3550045"/>
                  </a:cubicBezTo>
                  <a:cubicBezTo>
                    <a:pt x="41150" y="3550045"/>
                    <a:pt x="30310" y="3563053"/>
                    <a:pt x="30310" y="3575338"/>
                  </a:cubicBezTo>
                  <a:cubicBezTo>
                    <a:pt x="30310" y="5118207"/>
                    <a:pt x="30310" y="5118207"/>
                    <a:pt x="30310" y="5118207"/>
                  </a:cubicBezTo>
                  <a:cubicBezTo>
                    <a:pt x="30310" y="5526508"/>
                    <a:pt x="458845" y="5858929"/>
                    <a:pt x="987829" y="5858929"/>
                  </a:cubicBezTo>
                  <a:cubicBezTo>
                    <a:pt x="1515367" y="5858929"/>
                    <a:pt x="1945347" y="5526508"/>
                    <a:pt x="1945347" y="5118207"/>
                  </a:cubicBezTo>
                  <a:cubicBezTo>
                    <a:pt x="1945347" y="4095650"/>
                    <a:pt x="1945347" y="4095650"/>
                    <a:pt x="1945347" y="4095650"/>
                  </a:cubicBezTo>
                  <a:cubicBezTo>
                    <a:pt x="1941734" y="3396119"/>
                    <a:pt x="1750230" y="3293502"/>
                    <a:pt x="1502359" y="2872194"/>
                  </a:cubicBezTo>
                  <a:cubicBezTo>
                    <a:pt x="1324586" y="2570847"/>
                    <a:pt x="887379" y="1949363"/>
                    <a:pt x="815114" y="1636453"/>
                  </a:cubicBezTo>
                  <a:cubicBezTo>
                    <a:pt x="747907" y="1348836"/>
                    <a:pt x="750075" y="1018583"/>
                    <a:pt x="776813" y="716513"/>
                  </a:cubicBezTo>
                  <a:cubicBezTo>
                    <a:pt x="776813" y="600888"/>
                    <a:pt x="870758" y="504775"/>
                    <a:pt x="988551" y="504775"/>
                  </a:cubicBezTo>
                  <a:cubicBezTo>
                    <a:pt x="1104176" y="504775"/>
                    <a:pt x="1200289" y="600888"/>
                    <a:pt x="1200289" y="716513"/>
                  </a:cubicBezTo>
                  <a:cubicBezTo>
                    <a:pt x="1200289" y="2048367"/>
                    <a:pt x="1200289" y="2048367"/>
                    <a:pt x="1200289" y="2048367"/>
                  </a:cubicBezTo>
                  <a:cubicBezTo>
                    <a:pt x="1200289" y="2062820"/>
                    <a:pt x="1211129" y="2073660"/>
                    <a:pt x="1225582" y="2073660"/>
                  </a:cubicBezTo>
                  <a:cubicBezTo>
                    <a:pt x="1919331" y="2073660"/>
                    <a:pt x="1919331" y="2073660"/>
                    <a:pt x="1919331" y="2073660"/>
                  </a:cubicBezTo>
                  <a:cubicBezTo>
                    <a:pt x="1933784" y="2073660"/>
                    <a:pt x="1946792" y="2062820"/>
                    <a:pt x="1946792" y="2048367"/>
                  </a:cubicBezTo>
                  <a:cubicBezTo>
                    <a:pt x="1946792" y="745419"/>
                    <a:pt x="1946792" y="745419"/>
                    <a:pt x="1946792" y="745419"/>
                  </a:cubicBezTo>
                  <a:cubicBezTo>
                    <a:pt x="1946070" y="335673"/>
                    <a:pt x="1516090" y="5420"/>
                    <a:pt x="988551" y="5420"/>
                  </a:cubicBezTo>
                  <a:cubicBezTo>
                    <a:pt x="459567" y="5420"/>
                    <a:pt x="31033" y="335673"/>
                    <a:pt x="31033" y="74614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83B98F73-756A-4D8A-9467-FB92A9EC9199}"/>
                </a:ext>
              </a:extLst>
            </p:cNvPr>
            <p:cNvSpPr/>
            <p:nvPr/>
          </p:nvSpPr>
          <p:spPr bwMode="black">
            <a:xfrm>
              <a:off x="-1583985" y="-2060651"/>
              <a:ext cx="1900585" cy="5687300"/>
            </a:xfrm>
            <a:custGeom>
              <a:avLst/>
              <a:gdLst>
                <a:gd name="connsiteX0" fmla="*/ 777216 w 1900583"/>
                <a:gd name="connsiteY0" fmla="*/ 2935788 h 5687298"/>
                <a:gd name="connsiteX1" fmla="*/ 751923 w 1900583"/>
                <a:gd name="connsiteY1" fmla="*/ 2961081 h 5687298"/>
                <a:gd name="connsiteX2" fmla="*/ 751923 w 1900583"/>
                <a:gd name="connsiteY2" fmla="*/ 5129047 h 5687298"/>
                <a:gd name="connsiteX3" fmla="*/ 777216 w 1900583"/>
                <a:gd name="connsiteY3" fmla="*/ 5154340 h 5687298"/>
                <a:gd name="connsiteX4" fmla="*/ 903680 w 1900583"/>
                <a:gd name="connsiteY4" fmla="*/ 5154340 h 5687298"/>
                <a:gd name="connsiteX5" fmla="*/ 1158778 w 1900583"/>
                <a:gd name="connsiteY5" fmla="*/ 4899243 h 5687298"/>
                <a:gd name="connsiteX6" fmla="*/ 1158778 w 1900583"/>
                <a:gd name="connsiteY6" fmla="*/ 3190162 h 5687298"/>
                <a:gd name="connsiteX7" fmla="*/ 903680 w 1900583"/>
                <a:gd name="connsiteY7" fmla="*/ 2935065 h 5687298"/>
                <a:gd name="connsiteX8" fmla="*/ 777216 w 1900583"/>
                <a:gd name="connsiteY8" fmla="*/ 2935065 h 5687298"/>
                <a:gd name="connsiteX9" fmla="*/ 777216 w 1900583"/>
                <a:gd name="connsiteY9" fmla="*/ 559697 h 5687298"/>
                <a:gd name="connsiteX10" fmla="*/ 751923 w 1900583"/>
                <a:gd name="connsiteY10" fmla="*/ 584990 h 5687298"/>
                <a:gd name="connsiteX11" fmla="*/ 751923 w 1900583"/>
                <a:gd name="connsiteY11" fmla="*/ 2350437 h 5687298"/>
                <a:gd name="connsiteX12" fmla="*/ 777216 w 1900583"/>
                <a:gd name="connsiteY12" fmla="*/ 2375730 h 5687298"/>
                <a:gd name="connsiteX13" fmla="*/ 882001 w 1900583"/>
                <a:gd name="connsiteY13" fmla="*/ 2375730 h 5687298"/>
                <a:gd name="connsiteX14" fmla="*/ 1137098 w 1900583"/>
                <a:gd name="connsiteY14" fmla="*/ 2120632 h 5687298"/>
                <a:gd name="connsiteX15" fmla="*/ 1137098 w 1900583"/>
                <a:gd name="connsiteY15" fmla="*/ 814071 h 5687298"/>
                <a:gd name="connsiteX16" fmla="*/ 882001 w 1900583"/>
                <a:gd name="connsiteY16" fmla="*/ 558974 h 5687298"/>
                <a:gd name="connsiteX17" fmla="*/ 777216 w 1900583"/>
                <a:gd name="connsiteY17" fmla="*/ 558974 h 5687298"/>
                <a:gd name="connsiteX18" fmla="*/ 30713 w 1900583"/>
                <a:gd name="connsiteY18" fmla="*/ 5420 h 5687298"/>
                <a:gd name="connsiteX19" fmla="*/ 1098797 w 1900583"/>
                <a:gd name="connsiteY19" fmla="*/ 5420 h 5687298"/>
                <a:gd name="connsiteX20" fmla="*/ 1895886 w 1900583"/>
                <a:gd name="connsiteY20" fmla="*/ 802509 h 5687298"/>
                <a:gd name="connsiteX21" fmla="*/ 1895886 w 1900583"/>
                <a:gd name="connsiteY21" fmla="*/ 1921179 h 5687298"/>
                <a:gd name="connsiteX22" fmla="*/ 1408094 w 1900583"/>
                <a:gd name="connsiteY22" fmla="*/ 2589636 h 5687298"/>
                <a:gd name="connsiteX23" fmla="*/ 1408094 w 1900583"/>
                <a:gd name="connsiteY23" fmla="*/ 2606257 h 5687298"/>
                <a:gd name="connsiteX24" fmla="*/ 1895886 w 1900583"/>
                <a:gd name="connsiteY24" fmla="*/ 3274713 h 5687298"/>
                <a:gd name="connsiteX25" fmla="*/ 1895886 w 1900583"/>
                <a:gd name="connsiteY25" fmla="*/ 4982348 h 5687298"/>
                <a:gd name="connsiteX26" fmla="*/ 1192743 w 1900583"/>
                <a:gd name="connsiteY26" fmla="*/ 5685492 h 5687298"/>
                <a:gd name="connsiteX27" fmla="*/ 30713 w 1900583"/>
                <a:gd name="connsiteY27" fmla="*/ 5685492 h 5687298"/>
                <a:gd name="connsiteX28" fmla="*/ 5420 w 1900583"/>
                <a:gd name="connsiteY28" fmla="*/ 5660199 h 5687298"/>
                <a:gd name="connsiteX29" fmla="*/ 5420 w 1900583"/>
                <a:gd name="connsiteY29" fmla="*/ 30713 h 5687298"/>
                <a:gd name="connsiteX30" fmla="*/ 30713 w 1900583"/>
                <a:gd name="connsiteY30" fmla="*/ 5420 h 568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0583" h="5687298">
                  <a:moveTo>
                    <a:pt x="777216" y="2935788"/>
                  </a:moveTo>
                  <a:cubicBezTo>
                    <a:pt x="762763" y="2935788"/>
                    <a:pt x="751923" y="2948796"/>
                    <a:pt x="751923" y="2961081"/>
                  </a:cubicBezTo>
                  <a:cubicBezTo>
                    <a:pt x="751923" y="5129047"/>
                    <a:pt x="751923" y="5129047"/>
                    <a:pt x="751923" y="5129047"/>
                  </a:cubicBezTo>
                  <a:cubicBezTo>
                    <a:pt x="751923" y="5142055"/>
                    <a:pt x="762763" y="5154340"/>
                    <a:pt x="777216" y="5154340"/>
                  </a:cubicBezTo>
                  <a:cubicBezTo>
                    <a:pt x="903680" y="5154340"/>
                    <a:pt x="903680" y="5154340"/>
                    <a:pt x="903680" y="5154340"/>
                  </a:cubicBezTo>
                  <a:cubicBezTo>
                    <a:pt x="1044598" y="5154340"/>
                    <a:pt x="1158778" y="5040161"/>
                    <a:pt x="1158778" y="4899243"/>
                  </a:cubicBezTo>
                  <a:cubicBezTo>
                    <a:pt x="1158778" y="3190162"/>
                    <a:pt x="1158778" y="3190162"/>
                    <a:pt x="1158778" y="3190162"/>
                  </a:cubicBezTo>
                  <a:cubicBezTo>
                    <a:pt x="1158778" y="3049245"/>
                    <a:pt x="1044598" y="2935065"/>
                    <a:pt x="903680" y="2935065"/>
                  </a:cubicBezTo>
                  <a:lnTo>
                    <a:pt x="777216" y="2935065"/>
                  </a:lnTo>
                  <a:close/>
                  <a:moveTo>
                    <a:pt x="777216" y="559697"/>
                  </a:moveTo>
                  <a:cubicBezTo>
                    <a:pt x="762763" y="559697"/>
                    <a:pt x="751923" y="570536"/>
                    <a:pt x="751923" y="584990"/>
                  </a:cubicBezTo>
                  <a:cubicBezTo>
                    <a:pt x="751923" y="2350437"/>
                    <a:pt x="751923" y="2350437"/>
                    <a:pt x="751923" y="2350437"/>
                  </a:cubicBezTo>
                  <a:cubicBezTo>
                    <a:pt x="751923" y="2364890"/>
                    <a:pt x="762763" y="2375730"/>
                    <a:pt x="777216" y="2375730"/>
                  </a:cubicBezTo>
                  <a:cubicBezTo>
                    <a:pt x="882001" y="2375730"/>
                    <a:pt x="882001" y="2375730"/>
                    <a:pt x="882001" y="2375730"/>
                  </a:cubicBezTo>
                  <a:cubicBezTo>
                    <a:pt x="1022919" y="2375730"/>
                    <a:pt x="1137098" y="2261550"/>
                    <a:pt x="1137098" y="2120632"/>
                  </a:cubicBezTo>
                  <a:cubicBezTo>
                    <a:pt x="1137098" y="814071"/>
                    <a:pt x="1137098" y="814071"/>
                    <a:pt x="1137098" y="814071"/>
                  </a:cubicBezTo>
                  <a:cubicBezTo>
                    <a:pt x="1137098" y="673154"/>
                    <a:pt x="1022919" y="558974"/>
                    <a:pt x="882001" y="558974"/>
                  </a:cubicBezTo>
                  <a:lnTo>
                    <a:pt x="777216" y="558974"/>
                  </a:lnTo>
                  <a:close/>
                  <a:moveTo>
                    <a:pt x="30713" y="5420"/>
                  </a:moveTo>
                  <a:cubicBezTo>
                    <a:pt x="1098797" y="5420"/>
                    <a:pt x="1098797" y="5420"/>
                    <a:pt x="1098797" y="5420"/>
                  </a:cubicBezTo>
                  <a:cubicBezTo>
                    <a:pt x="1539617" y="5420"/>
                    <a:pt x="1895886" y="361689"/>
                    <a:pt x="1895886" y="802509"/>
                  </a:cubicBezTo>
                  <a:cubicBezTo>
                    <a:pt x="1895886" y="1921179"/>
                    <a:pt x="1895886" y="1921179"/>
                    <a:pt x="1895886" y="1921179"/>
                  </a:cubicBezTo>
                  <a:cubicBezTo>
                    <a:pt x="1895886" y="2235535"/>
                    <a:pt x="1691375" y="2499304"/>
                    <a:pt x="1408094" y="2589636"/>
                  </a:cubicBezTo>
                  <a:cubicBezTo>
                    <a:pt x="1408094" y="2606257"/>
                    <a:pt x="1408094" y="2606257"/>
                    <a:pt x="1408094" y="2606257"/>
                  </a:cubicBezTo>
                  <a:cubicBezTo>
                    <a:pt x="1692098" y="2696589"/>
                    <a:pt x="1895886" y="2962526"/>
                    <a:pt x="1895886" y="3274713"/>
                  </a:cubicBezTo>
                  <a:cubicBezTo>
                    <a:pt x="1895886" y="4982348"/>
                    <a:pt x="1895886" y="4982348"/>
                    <a:pt x="1895886" y="4982348"/>
                  </a:cubicBezTo>
                  <a:cubicBezTo>
                    <a:pt x="1895886" y="5371137"/>
                    <a:pt x="1581531" y="5685492"/>
                    <a:pt x="1192743" y="5685492"/>
                  </a:cubicBezTo>
                  <a:cubicBezTo>
                    <a:pt x="30713" y="5685492"/>
                    <a:pt x="30713" y="5685492"/>
                    <a:pt x="30713" y="5685492"/>
                  </a:cubicBezTo>
                  <a:cubicBezTo>
                    <a:pt x="17705" y="5685492"/>
                    <a:pt x="5420" y="5672484"/>
                    <a:pt x="5420" y="5660199"/>
                  </a:cubicBezTo>
                  <a:cubicBezTo>
                    <a:pt x="5420" y="30713"/>
                    <a:pt x="5420" y="30713"/>
                    <a:pt x="5420" y="30713"/>
                  </a:cubicBezTo>
                  <a:cubicBezTo>
                    <a:pt x="5420" y="16260"/>
                    <a:pt x="18428" y="5420"/>
                    <a:pt x="30713" y="5420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13" name="Platshållare för text 11">
            <a:extLst>
              <a:ext uri="{FF2B5EF4-FFF2-40B4-BE49-F238E27FC236}">
                <a16:creationId xmlns:a16="http://schemas.microsoft.com/office/drawing/2014/main" id="{EF107ACF-89FF-4EBB-B690-FE6DAFC04B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6488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4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9199562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262A71B-1116-457F-B5A0-53FDAB2424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7599015-55E9-4B9A-86D1-266F509886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FAA9B63E-7070-460A-B9B6-2967B5DE0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7387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5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47854DF8-636C-48D4-8A6C-B981CDF251C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ett medieklipp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5144316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262A71B-1116-457F-B5A0-53FDAB2424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7599015-55E9-4B9A-86D1-266F509886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B1AD83D-E36E-4F16-8C67-27F15AB76E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455" y="5762264"/>
            <a:ext cx="547200" cy="62067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A84D9D25-A056-4F9E-BC24-2AF333259E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1178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6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47854DF8-636C-48D4-8A6C-B981CDF251C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ett medieklipp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5158716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2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262A71B-1116-457F-B5A0-53FDAB2424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7599015-55E9-4B9A-86D1-266F509886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B1AD83D-E36E-4F16-8C67-27F15AB76E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455" y="5762264"/>
            <a:ext cx="547200" cy="62067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17C57D0B-59F8-4B46-9D6A-7C1EFCD0F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6454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1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4746" y="1296346"/>
            <a:ext cx="8515350" cy="13255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7C27ACB-6EE2-4232-ADF9-7E3FAE2F7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2025-04-09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45F39AEF-6B83-4A1F-88B8-260069A1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9F8DB89C-BC78-41A2-BE5C-20929238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2836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2">
    <p:bg bwMode="lt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4746" y="1296346"/>
            <a:ext cx="8515350" cy="13255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FA6EE341-152C-4B7D-BCAA-998BE35CC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2025-04-09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A1DD2E2-2D51-4A3B-9C71-385E1B97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157EE97F-7B20-41BC-A2E5-F2775CF6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283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3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4746" y="1296346"/>
            <a:ext cx="8515350" cy="13255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53814667-9318-45E4-ADBE-B0F4465B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2025-04-09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1E9A082C-BAD0-4607-8BD1-DBC8961D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F42A3B9-8A52-4C46-8AEE-34646018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8823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">
            <a:extLst>
              <a:ext uri="{FF2B5EF4-FFF2-40B4-BE49-F238E27FC236}">
                <a16:creationId xmlns:a16="http://schemas.microsoft.com/office/drawing/2014/main" id="{E7CC2552-3E36-4395-8FFB-71F0E02F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6" y="809450"/>
            <a:ext cx="851535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D42663DD-2093-4B94-B16D-D2ED61DD2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4766" y="2821894"/>
            <a:ext cx="8515350" cy="27336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6</a:t>
            </a:r>
          </a:p>
          <a:p>
            <a:pPr lvl="6"/>
            <a:r>
              <a:rPr lang="sv-SE" dirty="0"/>
              <a:t>7</a:t>
            </a:r>
          </a:p>
          <a:p>
            <a:pPr lvl="7"/>
            <a:r>
              <a:rPr lang="sv-SE" dirty="0"/>
              <a:t>8</a:t>
            </a:r>
          </a:p>
          <a:p>
            <a:pPr lvl="8"/>
            <a:r>
              <a:rPr lang="sv-SE" dirty="0"/>
              <a:t>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27DED6-7C45-4BFF-BA19-9EB26FD48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4766" y="6117397"/>
            <a:ext cx="1216486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DD6FA40D-1A6B-47F3-AD8F-738E56F60A5B}" type="datetime1">
              <a:rPr lang="sv-SE" smtClean="0"/>
              <a:pPr/>
              <a:t>2025-04-09</a:t>
            </a:fld>
            <a:endParaRPr lang="sv-SE" dirty="0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6B319D03-8C02-49E4-9E11-08A87F0D6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17397"/>
            <a:ext cx="4114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DE0324-73A0-419D-8DD6-D50D96864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106" y="6117397"/>
            <a:ext cx="590550" cy="3600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lnSpc>
                <a:spcPts val="1200"/>
              </a:lnSpc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5" name="Bild 1">
            <a:extLst>
              <a:ext uri="{FF2B5EF4-FFF2-40B4-BE49-F238E27FC236}">
                <a16:creationId xmlns:a16="http://schemas.microsoft.com/office/drawing/2014/main" id="{2F403638-799E-4113-8DCD-875F099FF5FF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739455" y="5762264"/>
            <a:ext cx="547200" cy="620674"/>
            <a:chOff x="-5735959" y="-2756567"/>
            <a:chExt cx="6052559" cy="6865228"/>
          </a:xfrm>
          <a:solidFill>
            <a:schemeClr val="tx1"/>
          </a:solidFill>
        </p:grpSpPr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AE5E74F8-CEA1-4737-A3E3-5920FA89D976}"/>
                </a:ext>
              </a:extLst>
            </p:cNvPr>
            <p:cNvSpPr/>
            <p:nvPr/>
          </p:nvSpPr>
          <p:spPr bwMode="black">
            <a:xfrm>
              <a:off x="-3647168" y="-2756567"/>
              <a:ext cx="1922259" cy="6865228"/>
            </a:xfrm>
            <a:custGeom>
              <a:avLst/>
              <a:gdLst>
                <a:gd name="connsiteX0" fmla="*/ 1176122 w 1922263"/>
                <a:gd name="connsiteY0" fmla="*/ 778661 h 6865226"/>
                <a:gd name="connsiteX1" fmla="*/ 962938 w 1922263"/>
                <a:gd name="connsiteY1" fmla="*/ 566923 h 6865226"/>
                <a:gd name="connsiteX2" fmla="*/ 751200 w 1922263"/>
                <a:gd name="connsiteY2" fmla="*/ 778661 h 6865226"/>
                <a:gd name="connsiteX3" fmla="*/ 751200 w 1922263"/>
                <a:gd name="connsiteY3" fmla="*/ 6108245 h 6865226"/>
                <a:gd name="connsiteX4" fmla="*/ 962938 w 1922263"/>
                <a:gd name="connsiteY4" fmla="*/ 6319983 h 6865226"/>
                <a:gd name="connsiteX5" fmla="*/ 1176122 w 1922263"/>
                <a:gd name="connsiteY5" fmla="*/ 6108245 h 6865226"/>
                <a:gd name="connsiteX6" fmla="*/ 1176122 w 1922263"/>
                <a:gd name="connsiteY6" fmla="*/ 4187427 h 6865226"/>
                <a:gd name="connsiteX7" fmla="*/ 1201415 w 1922263"/>
                <a:gd name="connsiteY7" fmla="*/ 4162134 h 6865226"/>
                <a:gd name="connsiteX8" fmla="*/ 1895164 w 1922263"/>
                <a:gd name="connsiteY8" fmla="*/ 4162134 h 6865226"/>
                <a:gd name="connsiteX9" fmla="*/ 1920457 w 1922263"/>
                <a:gd name="connsiteY9" fmla="*/ 4187427 h 6865226"/>
                <a:gd name="connsiteX10" fmla="*/ 1920457 w 1922263"/>
                <a:gd name="connsiteY10" fmla="*/ 6124144 h 6865226"/>
                <a:gd name="connsiteX11" fmla="*/ 962938 w 1922263"/>
                <a:gd name="connsiteY11" fmla="*/ 6864866 h 6865226"/>
                <a:gd name="connsiteX12" fmla="*/ 5420 w 1922263"/>
                <a:gd name="connsiteY12" fmla="*/ 6124144 h 6865226"/>
                <a:gd name="connsiteX13" fmla="*/ 5420 w 1922263"/>
                <a:gd name="connsiteY13" fmla="*/ 745419 h 6865226"/>
                <a:gd name="connsiteX14" fmla="*/ 962938 w 1922263"/>
                <a:gd name="connsiteY14" fmla="*/ 5420 h 6865226"/>
                <a:gd name="connsiteX15" fmla="*/ 1920457 w 1922263"/>
                <a:gd name="connsiteY15" fmla="*/ 746142 h 6865226"/>
                <a:gd name="connsiteX16" fmla="*/ 1920457 w 1922263"/>
                <a:gd name="connsiteY16" fmla="*/ 2659733 h 6865226"/>
                <a:gd name="connsiteX17" fmla="*/ 1895164 w 1922263"/>
                <a:gd name="connsiteY17" fmla="*/ 2685026 h 6865226"/>
                <a:gd name="connsiteX18" fmla="*/ 1201415 w 1922263"/>
                <a:gd name="connsiteY18" fmla="*/ 2685026 h 6865226"/>
                <a:gd name="connsiteX19" fmla="*/ 1176122 w 1922263"/>
                <a:gd name="connsiteY19" fmla="*/ 2659733 h 6865226"/>
                <a:gd name="connsiteX20" fmla="*/ 1176122 w 1922263"/>
                <a:gd name="connsiteY20" fmla="*/ 778661 h 686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2263" h="6865226">
                  <a:moveTo>
                    <a:pt x="1176122" y="778661"/>
                  </a:moveTo>
                  <a:cubicBezTo>
                    <a:pt x="1176122" y="660868"/>
                    <a:pt x="1080009" y="566923"/>
                    <a:pt x="962938" y="566923"/>
                  </a:cubicBezTo>
                  <a:cubicBezTo>
                    <a:pt x="847313" y="566923"/>
                    <a:pt x="751200" y="660868"/>
                    <a:pt x="751200" y="778661"/>
                  </a:cubicBezTo>
                  <a:cubicBezTo>
                    <a:pt x="751200" y="6108245"/>
                    <a:pt x="751200" y="6108245"/>
                    <a:pt x="751200" y="6108245"/>
                  </a:cubicBezTo>
                  <a:cubicBezTo>
                    <a:pt x="751200" y="6226038"/>
                    <a:pt x="847313" y="6319983"/>
                    <a:pt x="962938" y="6319983"/>
                  </a:cubicBezTo>
                  <a:cubicBezTo>
                    <a:pt x="1080731" y="6319983"/>
                    <a:pt x="1176122" y="6226038"/>
                    <a:pt x="1176122" y="6108245"/>
                  </a:cubicBezTo>
                  <a:cubicBezTo>
                    <a:pt x="1176122" y="4187427"/>
                    <a:pt x="1176122" y="4187427"/>
                    <a:pt x="1176122" y="4187427"/>
                  </a:cubicBezTo>
                  <a:cubicBezTo>
                    <a:pt x="1176122" y="4172974"/>
                    <a:pt x="1186962" y="4162134"/>
                    <a:pt x="1201415" y="4162134"/>
                  </a:cubicBezTo>
                  <a:cubicBezTo>
                    <a:pt x="1895164" y="4162134"/>
                    <a:pt x="1895164" y="4162134"/>
                    <a:pt x="1895164" y="4162134"/>
                  </a:cubicBezTo>
                  <a:cubicBezTo>
                    <a:pt x="1909617" y="4162134"/>
                    <a:pt x="1920457" y="4172974"/>
                    <a:pt x="1920457" y="4187427"/>
                  </a:cubicBezTo>
                  <a:cubicBezTo>
                    <a:pt x="1920457" y="6124144"/>
                    <a:pt x="1920457" y="6124144"/>
                    <a:pt x="1920457" y="6124144"/>
                  </a:cubicBezTo>
                  <a:cubicBezTo>
                    <a:pt x="1920457" y="6534612"/>
                    <a:pt x="1492645" y="6864866"/>
                    <a:pt x="962938" y="6864866"/>
                  </a:cubicBezTo>
                  <a:cubicBezTo>
                    <a:pt x="435400" y="6864866"/>
                    <a:pt x="5420" y="6533889"/>
                    <a:pt x="5420" y="6124144"/>
                  </a:cubicBezTo>
                  <a:cubicBezTo>
                    <a:pt x="5420" y="745419"/>
                    <a:pt x="5420" y="745419"/>
                    <a:pt x="5420" y="745419"/>
                  </a:cubicBezTo>
                  <a:cubicBezTo>
                    <a:pt x="5420" y="337841"/>
                    <a:pt x="435400" y="5420"/>
                    <a:pt x="962938" y="5420"/>
                  </a:cubicBezTo>
                  <a:cubicBezTo>
                    <a:pt x="1492645" y="5420"/>
                    <a:pt x="1920457" y="337841"/>
                    <a:pt x="1920457" y="746142"/>
                  </a:cubicBezTo>
                  <a:cubicBezTo>
                    <a:pt x="1920457" y="2659733"/>
                    <a:pt x="1920457" y="2659733"/>
                    <a:pt x="1920457" y="2659733"/>
                  </a:cubicBezTo>
                  <a:cubicBezTo>
                    <a:pt x="1920457" y="2674186"/>
                    <a:pt x="1909617" y="2685026"/>
                    <a:pt x="1895164" y="2685026"/>
                  </a:cubicBezTo>
                  <a:cubicBezTo>
                    <a:pt x="1201415" y="2685026"/>
                    <a:pt x="1201415" y="2685026"/>
                    <a:pt x="1201415" y="2685026"/>
                  </a:cubicBezTo>
                  <a:cubicBezTo>
                    <a:pt x="1186962" y="2685026"/>
                    <a:pt x="1176122" y="2674186"/>
                    <a:pt x="1176122" y="2659733"/>
                  </a:cubicBezTo>
                  <a:lnTo>
                    <a:pt x="1176122" y="7786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26D430B5-46AA-49E3-A523-30C658742042}"/>
                </a:ext>
              </a:extLst>
            </p:cNvPr>
            <p:cNvSpPr/>
            <p:nvPr/>
          </p:nvSpPr>
          <p:spPr bwMode="black">
            <a:xfrm>
              <a:off x="-5735959" y="-2118466"/>
              <a:ext cx="1951173" cy="5860737"/>
            </a:xfrm>
            <a:custGeom>
              <a:avLst/>
              <a:gdLst>
                <a:gd name="connsiteX0" fmla="*/ 31033 w 1951169"/>
                <a:gd name="connsiteY0" fmla="*/ 746142 h 5860735"/>
                <a:gd name="connsiteX1" fmla="*/ 69334 w 1951169"/>
                <a:gd name="connsiteY1" fmla="*/ 1853973 h 5860735"/>
                <a:gd name="connsiteX2" fmla="*/ 757302 w 1951169"/>
                <a:gd name="connsiteY2" fmla="*/ 3088991 h 5860735"/>
                <a:gd name="connsiteX3" fmla="*/ 1200289 w 1951169"/>
                <a:gd name="connsiteY3" fmla="*/ 4095650 h 5860735"/>
                <a:gd name="connsiteX4" fmla="*/ 1200289 w 1951169"/>
                <a:gd name="connsiteY4" fmla="*/ 5073402 h 5860735"/>
                <a:gd name="connsiteX5" fmla="*/ 988551 w 1951169"/>
                <a:gd name="connsiteY5" fmla="*/ 5285141 h 5860735"/>
                <a:gd name="connsiteX6" fmla="*/ 776813 w 1951169"/>
                <a:gd name="connsiteY6" fmla="*/ 5073402 h 5860735"/>
                <a:gd name="connsiteX7" fmla="*/ 776813 w 1951169"/>
                <a:gd name="connsiteY7" fmla="*/ 3575338 h 5860735"/>
                <a:gd name="connsiteX8" fmla="*/ 749352 w 1951169"/>
                <a:gd name="connsiteY8" fmla="*/ 3550045 h 5860735"/>
                <a:gd name="connsiteX9" fmla="*/ 55603 w 1951169"/>
                <a:gd name="connsiteY9" fmla="*/ 3550045 h 5860735"/>
                <a:gd name="connsiteX10" fmla="*/ 30310 w 1951169"/>
                <a:gd name="connsiteY10" fmla="*/ 3575338 h 5860735"/>
                <a:gd name="connsiteX11" fmla="*/ 30310 w 1951169"/>
                <a:gd name="connsiteY11" fmla="*/ 5118207 h 5860735"/>
                <a:gd name="connsiteX12" fmla="*/ 987829 w 1951169"/>
                <a:gd name="connsiteY12" fmla="*/ 5858929 h 5860735"/>
                <a:gd name="connsiteX13" fmla="*/ 1945347 w 1951169"/>
                <a:gd name="connsiteY13" fmla="*/ 5118207 h 5860735"/>
                <a:gd name="connsiteX14" fmla="*/ 1945347 w 1951169"/>
                <a:gd name="connsiteY14" fmla="*/ 4095650 h 5860735"/>
                <a:gd name="connsiteX15" fmla="*/ 1502359 w 1951169"/>
                <a:gd name="connsiteY15" fmla="*/ 2872194 h 5860735"/>
                <a:gd name="connsiteX16" fmla="*/ 815114 w 1951169"/>
                <a:gd name="connsiteY16" fmla="*/ 1636453 h 5860735"/>
                <a:gd name="connsiteX17" fmla="*/ 776813 w 1951169"/>
                <a:gd name="connsiteY17" fmla="*/ 716513 h 5860735"/>
                <a:gd name="connsiteX18" fmla="*/ 988551 w 1951169"/>
                <a:gd name="connsiteY18" fmla="*/ 504775 h 5860735"/>
                <a:gd name="connsiteX19" fmla="*/ 1200289 w 1951169"/>
                <a:gd name="connsiteY19" fmla="*/ 716513 h 5860735"/>
                <a:gd name="connsiteX20" fmla="*/ 1200289 w 1951169"/>
                <a:gd name="connsiteY20" fmla="*/ 2048367 h 5860735"/>
                <a:gd name="connsiteX21" fmla="*/ 1225582 w 1951169"/>
                <a:gd name="connsiteY21" fmla="*/ 2073660 h 5860735"/>
                <a:gd name="connsiteX22" fmla="*/ 1919331 w 1951169"/>
                <a:gd name="connsiteY22" fmla="*/ 2073660 h 5860735"/>
                <a:gd name="connsiteX23" fmla="*/ 1946792 w 1951169"/>
                <a:gd name="connsiteY23" fmla="*/ 2048367 h 5860735"/>
                <a:gd name="connsiteX24" fmla="*/ 1946792 w 1951169"/>
                <a:gd name="connsiteY24" fmla="*/ 745419 h 5860735"/>
                <a:gd name="connsiteX25" fmla="*/ 988551 w 1951169"/>
                <a:gd name="connsiteY25" fmla="*/ 5420 h 5860735"/>
                <a:gd name="connsiteX26" fmla="*/ 31033 w 1951169"/>
                <a:gd name="connsiteY26" fmla="*/ 746142 h 586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51169" h="5860735">
                  <a:moveTo>
                    <a:pt x="31033" y="746142"/>
                  </a:moveTo>
                  <a:cubicBezTo>
                    <a:pt x="-14494" y="1056884"/>
                    <a:pt x="2127" y="1566356"/>
                    <a:pt x="69334" y="1853973"/>
                  </a:cubicBezTo>
                  <a:cubicBezTo>
                    <a:pt x="143044" y="2166160"/>
                    <a:pt x="565798" y="2796315"/>
                    <a:pt x="757302" y="3088991"/>
                  </a:cubicBezTo>
                  <a:cubicBezTo>
                    <a:pt x="948805" y="3381666"/>
                    <a:pt x="1203903" y="3688795"/>
                    <a:pt x="1200289" y="4095650"/>
                  </a:cubicBezTo>
                  <a:cubicBezTo>
                    <a:pt x="1200289" y="5073402"/>
                    <a:pt x="1200289" y="5073402"/>
                    <a:pt x="1200289" y="5073402"/>
                  </a:cubicBezTo>
                  <a:cubicBezTo>
                    <a:pt x="1200289" y="5191196"/>
                    <a:pt x="1104176" y="5285141"/>
                    <a:pt x="988551" y="5285141"/>
                  </a:cubicBezTo>
                  <a:cubicBezTo>
                    <a:pt x="870758" y="5285141"/>
                    <a:pt x="776813" y="5191196"/>
                    <a:pt x="776813" y="5073402"/>
                  </a:cubicBezTo>
                  <a:cubicBezTo>
                    <a:pt x="776813" y="3575338"/>
                    <a:pt x="776813" y="3575338"/>
                    <a:pt x="776813" y="3575338"/>
                  </a:cubicBezTo>
                  <a:cubicBezTo>
                    <a:pt x="776813" y="3562330"/>
                    <a:pt x="763805" y="3550045"/>
                    <a:pt x="749352" y="3550045"/>
                  </a:cubicBezTo>
                  <a:cubicBezTo>
                    <a:pt x="55603" y="3550045"/>
                    <a:pt x="55603" y="3550045"/>
                    <a:pt x="55603" y="3550045"/>
                  </a:cubicBezTo>
                  <a:cubicBezTo>
                    <a:pt x="41150" y="3550045"/>
                    <a:pt x="30310" y="3563053"/>
                    <a:pt x="30310" y="3575338"/>
                  </a:cubicBezTo>
                  <a:cubicBezTo>
                    <a:pt x="30310" y="5118207"/>
                    <a:pt x="30310" y="5118207"/>
                    <a:pt x="30310" y="5118207"/>
                  </a:cubicBezTo>
                  <a:cubicBezTo>
                    <a:pt x="30310" y="5526508"/>
                    <a:pt x="458845" y="5858929"/>
                    <a:pt x="987829" y="5858929"/>
                  </a:cubicBezTo>
                  <a:cubicBezTo>
                    <a:pt x="1515367" y="5858929"/>
                    <a:pt x="1945347" y="5526508"/>
                    <a:pt x="1945347" y="5118207"/>
                  </a:cubicBezTo>
                  <a:cubicBezTo>
                    <a:pt x="1945347" y="4095650"/>
                    <a:pt x="1945347" y="4095650"/>
                    <a:pt x="1945347" y="4095650"/>
                  </a:cubicBezTo>
                  <a:cubicBezTo>
                    <a:pt x="1941734" y="3396119"/>
                    <a:pt x="1750230" y="3293502"/>
                    <a:pt x="1502359" y="2872194"/>
                  </a:cubicBezTo>
                  <a:cubicBezTo>
                    <a:pt x="1324586" y="2570847"/>
                    <a:pt x="887379" y="1949363"/>
                    <a:pt x="815114" y="1636453"/>
                  </a:cubicBezTo>
                  <a:cubicBezTo>
                    <a:pt x="747907" y="1348836"/>
                    <a:pt x="750075" y="1018583"/>
                    <a:pt x="776813" y="716513"/>
                  </a:cubicBezTo>
                  <a:cubicBezTo>
                    <a:pt x="776813" y="600888"/>
                    <a:pt x="870758" y="504775"/>
                    <a:pt x="988551" y="504775"/>
                  </a:cubicBezTo>
                  <a:cubicBezTo>
                    <a:pt x="1104176" y="504775"/>
                    <a:pt x="1200289" y="600888"/>
                    <a:pt x="1200289" y="716513"/>
                  </a:cubicBezTo>
                  <a:cubicBezTo>
                    <a:pt x="1200289" y="2048367"/>
                    <a:pt x="1200289" y="2048367"/>
                    <a:pt x="1200289" y="2048367"/>
                  </a:cubicBezTo>
                  <a:cubicBezTo>
                    <a:pt x="1200289" y="2062820"/>
                    <a:pt x="1211129" y="2073660"/>
                    <a:pt x="1225582" y="2073660"/>
                  </a:cubicBezTo>
                  <a:cubicBezTo>
                    <a:pt x="1919331" y="2073660"/>
                    <a:pt x="1919331" y="2073660"/>
                    <a:pt x="1919331" y="2073660"/>
                  </a:cubicBezTo>
                  <a:cubicBezTo>
                    <a:pt x="1933784" y="2073660"/>
                    <a:pt x="1946792" y="2062820"/>
                    <a:pt x="1946792" y="2048367"/>
                  </a:cubicBezTo>
                  <a:cubicBezTo>
                    <a:pt x="1946792" y="745419"/>
                    <a:pt x="1946792" y="745419"/>
                    <a:pt x="1946792" y="745419"/>
                  </a:cubicBezTo>
                  <a:cubicBezTo>
                    <a:pt x="1946070" y="335673"/>
                    <a:pt x="1516090" y="5420"/>
                    <a:pt x="988551" y="5420"/>
                  </a:cubicBezTo>
                  <a:cubicBezTo>
                    <a:pt x="459567" y="5420"/>
                    <a:pt x="31033" y="335673"/>
                    <a:pt x="31033" y="74614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60780B84-A019-4B75-9F4C-7897F1FA975A}"/>
                </a:ext>
              </a:extLst>
            </p:cNvPr>
            <p:cNvSpPr/>
            <p:nvPr/>
          </p:nvSpPr>
          <p:spPr bwMode="black">
            <a:xfrm>
              <a:off x="-1583985" y="-2060651"/>
              <a:ext cx="1900585" cy="5687300"/>
            </a:xfrm>
            <a:custGeom>
              <a:avLst/>
              <a:gdLst>
                <a:gd name="connsiteX0" fmla="*/ 777216 w 1900583"/>
                <a:gd name="connsiteY0" fmla="*/ 2935788 h 5687298"/>
                <a:gd name="connsiteX1" fmla="*/ 751923 w 1900583"/>
                <a:gd name="connsiteY1" fmla="*/ 2961081 h 5687298"/>
                <a:gd name="connsiteX2" fmla="*/ 751923 w 1900583"/>
                <a:gd name="connsiteY2" fmla="*/ 5129047 h 5687298"/>
                <a:gd name="connsiteX3" fmla="*/ 777216 w 1900583"/>
                <a:gd name="connsiteY3" fmla="*/ 5154340 h 5687298"/>
                <a:gd name="connsiteX4" fmla="*/ 903680 w 1900583"/>
                <a:gd name="connsiteY4" fmla="*/ 5154340 h 5687298"/>
                <a:gd name="connsiteX5" fmla="*/ 1158778 w 1900583"/>
                <a:gd name="connsiteY5" fmla="*/ 4899243 h 5687298"/>
                <a:gd name="connsiteX6" fmla="*/ 1158778 w 1900583"/>
                <a:gd name="connsiteY6" fmla="*/ 3190162 h 5687298"/>
                <a:gd name="connsiteX7" fmla="*/ 903680 w 1900583"/>
                <a:gd name="connsiteY7" fmla="*/ 2935065 h 5687298"/>
                <a:gd name="connsiteX8" fmla="*/ 777216 w 1900583"/>
                <a:gd name="connsiteY8" fmla="*/ 2935065 h 5687298"/>
                <a:gd name="connsiteX9" fmla="*/ 777216 w 1900583"/>
                <a:gd name="connsiteY9" fmla="*/ 559697 h 5687298"/>
                <a:gd name="connsiteX10" fmla="*/ 751923 w 1900583"/>
                <a:gd name="connsiteY10" fmla="*/ 584990 h 5687298"/>
                <a:gd name="connsiteX11" fmla="*/ 751923 w 1900583"/>
                <a:gd name="connsiteY11" fmla="*/ 2350437 h 5687298"/>
                <a:gd name="connsiteX12" fmla="*/ 777216 w 1900583"/>
                <a:gd name="connsiteY12" fmla="*/ 2375730 h 5687298"/>
                <a:gd name="connsiteX13" fmla="*/ 882001 w 1900583"/>
                <a:gd name="connsiteY13" fmla="*/ 2375730 h 5687298"/>
                <a:gd name="connsiteX14" fmla="*/ 1137098 w 1900583"/>
                <a:gd name="connsiteY14" fmla="*/ 2120632 h 5687298"/>
                <a:gd name="connsiteX15" fmla="*/ 1137098 w 1900583"/>
                <a:gd name="connsiteY15" fmla="*/ 814071 h 5687298"/>
                <a:gd name="connsiteX16" fmla="*/ 882001 w 1900583"/>
                <a:gd name="connsiteY16" fmla="*/ 558974 h 5687298"/>
                <a:gd name="connsiteX17" fmla="*/ 777216 w 1900583"/>
                <a:gd name="connsiteY17" fmla="*/ 558974 h 5687298"/>
                <a:gd name="connsiteX18" fmla="*/ 30713 w 1900583"/>
                <a:gd name="connsiteY18" fmla="*/ 5420 h 5687298"/>
                <a:gd name="connsiteX19" fmla="*/ 1098797 w 1900583"/>
                <a:gd name="connsiteY19" fmla="*/ 5420 h 5687298"/>
                <a:gd name="connsiteX20" fmla="*/ 1895886 w 1900583"/>
                <a:gd name="connsiteY20" fmla="*/ 802509 h 5687298"/>
                <a:gd name="connsiteX21" fmla="*/ 1895886 w 1900583"/>
                <a:gd name="connsiteY21" fmla="*/ 1921179 h 5687298"/>
                <a:gd name="connsiteX22" fmla="*/ 1408094 w 1900583"/>
                <a:gd name="connsiteY22" fmla="*/ 2589636 h 5687298"/>
                <a:gd name="connsiteX23" fmla="*/ 1408094 w 1900583"/>
                <a:gd name="connsiteY23" fmla="*/ 2606257 h 5687298"/>
                <a:gd name="connsiteX24" fmla="*/ 1895886 w 1900583"/>
                <a:gd name="connsiteY24" fmla="*/ 3274713 h 5687298"/>
                <a:gd name="connsiteX25" fmla="*/ 1895886 w 1900583"/>
                <a:gd name="connsiteY25" fmla="*/ 4982348 h 5687298"/>
                <a:gd name="connsiteX26" fmla="*/ 1192743 w 1900583"/>
                <a:gd name="connsiteY26" fmla="*/ 5685492 h 5687298"/>
                <a:gd name="connsiteX27" fmla="*/ 30713 w 1900583"/>
                <a:gd name="connsiteY27" fmla="*/ 5685492 h 5687298"/>
                <a:gd name="connsiteX28" fmla="*/ 5420 w 1900583"/>
                <a:gd name="connsiteY28" fmla="*/ 5660199 h 5687298"/>
                <a:gd name="connsiteX29" fmla="*/ 5420 w 1900583"/>
                <a:gd name="connsiteY29" fmla="*/ 30713 h 5687298"/>
                <a:gd name="connsiteX30" fmla="*/ 30713 w 1900583"/>
                <a:gd name="connsiteY30" fmla="*/ 5420 h 568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0583" h="5687298">
                  <a:moveTo>
                    <a:pt x="777216" y="2935788"/>
                  </a:moveTo>
                  <a:cubicBezTo>
                    <a:pt x="762763" y="2935788"/>
                    <a:pt x="751923" y="2948796"/>
                    <a:pt x="751923" y="2961081"/>
                  </a:cubicBezTo>
                  <a:cubicBezTo>
                    <a:pt x="751923" y="5129047"/>
                    <a:pt x="751923" y="5129047"/>
                    <a:pt x="751923" y="5129047"/>
                  </a:cubicBezTo>
                  <a:cubicBezTo>
                    <a:pt x="751923" y="5142055"/>
                    <a:pt x="762763" y="5154340"/>
                    <a:pt x="777216" y="5154340"/>
                  </a:cubicBezTo>
                  <a:cubicBezTo>
                    <a:pt x="903680" y="5154340"/>
                    <a:pt x="903680" y="5154340"/>
                    <a:pt x="903680" y="5154340"/>
                  </a:cubicBezTo>
                  <a:cubicBezTo>
                    <a:pt x="1044598" y="5154340"/>
                    <a:pt x="1158778" y="5040161"/>
                    <a:pt x="1158778" y="4899243"/>
                  </a:cubicBezTo>
                  <a:cubicBezTo>
                    <a:pt x="1158778" y="3190162"/>
                    <a:pt x="1158778" y="3190162"/>
                    <a:pt x="1158778" y="3190162"/>
                  </a:cubicBezTo>
                  <a:cubicBezTo>
                    <a:pt x="1158778" y="3049245"/>
                    <a:pt x="1044598" y="2935065"/>
                    <a:pt x="903680" y="2935065"/>
                  </a:cubicBezTo>
                  <a:lnTo>
                    <a:pt x="777216" y="2935065"/>
                  </a:lnTo>
                  <a:close/>
                  <a:moveTo>
                    <a:pt x="777216" y="559697"/>
                  </a:moveTo>
                  <a:cubicBezTo>
                    <a:pt x="762763" y="559697"/>
                    <a:pt x="751923" y="570536"/>
                    <a:pt x="751923" y="584990"/>
                  </a:cubicBezTo>
                  <a:cubicBezTo>
                    <a:pt x="751923" y="2350437"/>
                    <a:pt x="751923" y="2350437"/>
                    <a:pt x="751923" y="2350437"/>
                  </a:cubicBezTo>
                  <a:cubicBezTo>
                    <a:pt x="751923" y="2364890"/>
                    <a:pt x="762763" y="2375730"/>
                    <a:pt x="777216" y="2375730"/>
                  </a:cubicBezTo>
                  <a:cubicBezTo>
                    <a:pt x="882001" y="2375730"/>
                    <a:pt x="882001" y="2375730"/>
                    <a:pt x="882001" y="2375730"/>
                  </a:cubicBezTo>
                  <a:cubicBezTo>
                    <a:pt x="1022919" y="2375730"/>
                    <a:pt x="1137098" y="2261550"/>
                    <a:pt x="1137098" y="2120632"/>
                  </a:cubicBezTo>
                  <a:cubicBezTo>
                    <a:pt x="1137098" y="814071"/>
                    <a:pt x="1137098" y="814071"/>
                    <a:pt x="1137098" y="814071"/>
                  </a:cubicBezTo>
                  <a:cubicBezTo>
                    <a:pt x="1137098" y="673154"/>
                    <a:pt x="1022919" y="558974"/>
                    <a:pt x="882001" y="558974"/>
                  </a:cubicBezTo>
                  <a:lnTo>
                    <a:pt x="777216" y="558974"/>
                  </a:lnTo>
                  <a:close/>
                  <a:moveTo>
                    <a:pt x="30713" y="5420"/>
                  </a:moveTo>
                  <a:cubicBezTo>
                    <a:pt x="1098797" y="5420"/>
                    <a:pt x="1098797" y="5420"/>
                    <a:pt x="1098797" y="5420"/>
                  </a:cubicBezTo>
                  <a:cubicBezTo>
                    <a:pt x="1539617" y="5420"/>
                    <a:pt x="1895886" y="361689"/>
                    <a:pt x="1895886" y="802509"/>
                  </a:cubicBezTo>
                  <a:cubicBezTo>
                    <a:pt x="1895886" y="1921179"/>
                    <a:pt x="1895886" y="1921179"/>
                    <a:pt x="1895886" y="1921179"/>
                  </a:cubicBezTo>
                  <a:cubicBezTo>
                    <a:pt x="1895886" y="2235535"/>
                    <a:pt x="1691375" y="2499304"/>
                    <a:pt x="1408094" y="2589636"/>
                  </a:cubicBezTo>
                  <a:cubicBezTo>
                    <a:pt x="1408094" y="2606257"/>
                    <a:pt x="1408094" y="2606257"/>
                    <a:pt x="1408094" y="2606257"/>
                  </a:cubicBezTo>
                  <a:cubicBezTo>
                    <a:pt x="1692098" y="2696589"/>
                    <a:pt x="1895886" y="2962526"/>
                    <a:pt x="1895886" y="3274713"/>
                  </a:cubicBezTo>
                  <a:cubicBezTo>
                    <a:pt x="1895886" y="4982348"/>
                    <a:pt x="1895886" y="4982348"/>
                    <a:pt x="1895886" y="4982348"/>
                  </a:cubicBezTo>
                  <a:cubicBezTo>
                    <a:pt x="1895886" y="5371137"/>
                    <a:pt x="1581531" y="5685492"/>
                    <a:pt x="1192743" y="5685492"/>
                  </a:cubicBezTo>
                  <a:cubicBezTo>
                    <a:pt x="30713" y="5685492"/>
                    <a:pt x="30713" y="5685492"/>
                    <a:pt x="30713" y="5685492"/>
                  </a:cubicBezTo>
                  <a:cubicBezTo>
                    <a:pt x="17705" y="5685492"/>
                    <a:pt x="5420" y="5672484"/>
                    <a:pt x="5420" y="5660199"/>
                  </a:cubicBezTo>
                  <a:cubicBezTo>
                    <a:pt x="5420" y="30713"/>
                    <a:pt x="5420" y="30713"/>
                    <a:pt x="5420" y="30713"/>
                  </a:cubicBezTo>
                  <a:cubicBezTo>
                    <a:pt x="5420" y="16260"/>
                    <a:pt x="18428" y="5420"/>
                    <a:pt x="30713" y="542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180889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1" r:id="rId2"/>
    <p:sldLayoutId id="2147483712" r:id="rId3"/>
    <p:sldLayoutId id="2147483713" r:id="rId4"/>
    <p:sldLayoutId id="2147483722" r:id="rId5"/>
    <p:sldLayoutId id="2147483723" r:id="rId6"/>
    <p:sldLayoutId id="2147483714" r:id="rId7"/>
    <p:sldLayoutId id="2147483715" r:id="rId8"/>
    <p:sldLayoutId id="2147483716" r:id="rId9"/>
    <p:sldLayoutId id="2147483717" r:id="rId10"/>
    <p:sldLayoutId id="2147483687" r:id="rId11"/>
    <p:sldLayoutId id="2147483721" r:id="rId12"/>
    <p:sldLayoutId id="2147483693" r:id="rId13"/>
    <p:sldLayoutId id="2147483709" r:id="rId14"/>
    <p:sldLayoutId id="2147483710" r:id="rId15"/>
    <p:sldLayoutId id="2147483718" r:id="rId16"/>
    <p:sldLayoutId id="2147483669" r:id="rId17"/>
    <p:sldLayoutId id="2147483708" r:id="rId18"/>
    <p:sldLayoutId id="2147483719" r:id="rId19"/>
    <p:sldLayoutId id="2147483696" r:id="rId20"/>
    <p:sldLayoutId id="2147483707" r:id="rId21"/>
    <p:sldLayoutId id="2147483688" r:id="rId22"/>
    <p:sldLayoutId id="2147483694" r:id="rId23"/>
    <p:sldLayoutId id="2147483695" r:id="rId24"/>
    <p:sldLayoutId id="2147483706" r:id="rId25"/>
    <p:sldLayoutId id="2147483705" r:id="rId26"/>
    <p:sldLayoutId id="2147483704" r:id="rId27"/>
    <p:sldLayoutId id="2147483700" r:id="rId28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7975" indent="-307975" algn="l" defTabSz="914400" rtl="0" eaLnBrk="1" latinLnBrk="0" hangingPunct="1">
        <a:lnSpc>
          <a:spcPct val="100000"/>
        </a:lnSpc>
        <a:spcBef>
          <a:spcPts val="600"/>
        </a:spcBef>
        <a:buSzPct val="93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312738" algn="l" defTabSz="914400" rtl="0" eaLnBrk="1" latinLnBrk="0" hangingPunct="1">
        <a:lnSpc>
          <a:spcPct val="100000"/>
        </a:lnSpc>
        <a:spcBef>
          <a:spcPts val="0"/>
        </a:spcBef>
        <a:buSzPct val="93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303213" algn="l" defTabSz="914400" rtl="0" eaLnBrk="1" latinLnBrk="0" hangingPunct="1">
        <a:lnSpc>
          <a:spcPct val="100000"/>
        </a:lnSpc>
        <a:spcBef>
          <a:spcPts val="0"/>
        </a:spcBef>
        <a:buSzPct val="93000"/>
        <a:buFont typeface="Roboto" panose="02000000000000000000" pitchFamily="2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buSzPct val="93000"/>
        <a:buFont typeface="Roboto" panose="02000000000000000000" pitchFamily="2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7800" indent="-276225" algn="l" defTabSz="914400" rtl="0" eaLnBrk="1" latinLnBrk="0" hangingPunct="1">
        <a:lnSpc>
          <a:spcPct val="100000"/>
        </a:lnSpc>
        <a:spcBef>
          <a:spcPts val="0"/>
        </a:spcBef>
        <a:buSzPct val="93000"/>
        <a:buFont typeface="Roboto" panose="02000000000000000000" pitchFamily="2" charset="0"/>
        <a:buChar char="&gt;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39" userDrawn="1">
          <p15:clr>
            <a:srgbClr val="F26B43"/>
          </p15:clr>
        </p15:guide>
        <p15:guide id="2" orient="horz" pos="3498" userDrawn="1">
          <p15:clr>
            <a:srgbClr val="F26B43"/>
          </p15:clr>
        </p15:guide>
        <p15:guide id="3" pos="1164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774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pos="4203" userDrawn="1">
          <p15:clr>
            <a:srgbClr val="F26B43"/>
          </p15:clr>
        </p15:guide>
        <p15:guide id="9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erksamt.se/f-skatt-moms-arbetsgivare-sni-ko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scb.se/dokumentation/klassifikationer-och-standarder/standard-for-svensk-naringsgrensindelning-sni/sni-2025/" TargetMode="External"/><Relationship Id="rId4" Type="http://schemas.openxmlformats.org/officeDocument/2006/relationships/hyperlink" Target="https://verksamt.se/sni202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F51F6C-6AE6-7778-EF6B-8DE902EE00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Presentation av</a:t>
            </a:r>
            <a:br>
              <a:rPr lang="sv-SE" dirty="0"/>
            </a:br>
            <a:r>
              <a:rPr lang="sv-SE" dirty="0"/>
              <a:t>SNI 2025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46CDE4-4352-BFFF-788C-CE94FA75BA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A0367D7-B058-807C-F703-7EDE7A8A8B21}"/>
              </a:ext>
            </a:extLst>
          </p:cNvPr>
          <p:cNvSpPr txBox="1"/>
          <p:nvPr/>
        </p:nvSpPr>
        <p:spPr>
          <a:xfrm>
            <a:off x="793630" y="3217653"/>
            <a:ext cx="562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Anna Björk, Anders Renstrand och Anders Adolfsson</a:t>
            </a:r>
          </a:p>
        </p:txBody>
      </p:sp>
    </p:spTree>
    <p:extLst>
      <p:ext uri="{BB962C8B-B14F-4D97-AF65-F5344CB8AC3E}">
        <p14:creationId xmlns:p14="http://schemas.microsoft.com/office/powerpoint/2010/main" val="3164889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1">
            <a:extLst>
              <a:ext uri="{FF2B5EF4-FFF2-40B4-BE49-F238E27FC236}">
                <a16:creationId xmlns:a16="http://schemas.microsoft.com/office/drawing/2014/main" id="{8AA54009-AEAB-0AD2-7AB8-2021F413ED8E}"/>
              </a:ext>
            </a:extLst>
          </p:cNvPr>
          <p:cNvSpPr txBox="1">
            <a:spLocks/>
          </p:cNvSpPr>
          <p:nvPr/>
        </p:nvSpPr>
        <p:spPr>
          <a:xfrm>
            <a:off x="1404007" y="1670196"/>
            <a:ext cx="7613097" cy="3517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07975" indent="-307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3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3127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3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3032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3000"/>
              <a:buFont typeface="Roboto" panose="02000000000000000000" pitchFamily="2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3000"/>
              <a:buFont typeface="Roboto" panose="02000000000000000000" pitchFamily="2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7800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3000"/>
              <a:buFont typeface="Roboto" panose="02000000000000000000" pitchFamily="2" charset="0"/>
              <a:buChar char="&gt;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sv-SE" sz="1800" dirty="0"/>
              <a:t>NACE blir mer detaljerad på fyrsiffernivå</a:t>
            </a:r>
            <a:endParaRPr lang="sv-SE" sz="500" dirty="0"/>
          </a:p>
          <a:p>
            <a:pPr marL="0" indent="0" fontAlgn="base">
              <a:spcAft>
                <a:spcPct val="0"/>
              </a:spcAft>
              <a:buFont typeface="Arial" panose="020B0604020202020204" pitchFamily="34" charset="0"/>
              <a:buNone/>
            </a:pPr>
            <a:endParaRPr lang="sv-SE" sz="500" dirty="0"/>
          </a:p>
          <a:p>
            <a:pPr fontAlgn="base">
              <a:spcAft>
                <a:spcPct val="0"/>
              </a:spcAft>
            </a:pPr>
            <a:r>
              <a:rPr lang="sv-SE" sz="1800" dirty="0"/>
              <a:t>Förändringar sker inom i stort sett alla avdelningar</a:t>
            </a:r>
            <a:endParaRPr lang="sv-SE" sz="500" dirty="0"/>
          </a:p>
          <a:p>
            <a:pPr marL="0" indent="0" fontAlgn="base">
              <a:spcAft>
                <a:spcPct val="0"/>
              </a:spcAft>
              <a:buFont typeface="Arial" panose="020B0604020202020204" pitchFamily="34" charset="0"/>
              <a:buNone/>
            </a:pPr>
            <a:endParaRPr lang="sv-SE" sz="500" dirty="0"/>
          </a:p>
          <a:p>
            <a:pPr fontAlgn="base">
              <a:spcAft>
                <a:spcPct val="0"/>
              </a:spcAft>
            </a:pPr>
            <a:r>
              <a:rPr lang="sv-SE" sz="1800" dirty="0"/>
              <a:t>Koder för förmedling av tjänster tillkommer</a:t>
            </a:r>
            <a:endParaRPr lang="sv-SE" sz="500" dirty="0"/>
          </a:p>
          <a:p>
            <a:pPr marL="0" indent="0" fontAlgn="base">
              <a:spcAft>
                <a:spcPct val="0"/>
              </a:spcAft>
              <a:buFont typeface="Arial" panose="020B0604020202020204" pitchFamily="34" charset="0"/>
              <a:buNone/>
            </a:pPr>
            <a:endParaRPr lang="sv-SE" sz="500" dirty="0"/>
          </a:p>
          <a:p>
            <a:pPr>
              <a:lnSpc>
                <a:spcPct val="90000"/>
              </a:lnSpc>
              <a:defRPr/>
            </a:pPr>
            <a:r>
              <a:rPr lang="sv-SE" sz="1800" dirty="0"/>
              <a:t>Uppdelningen </a:t>
            </a:r>
            <a:r>
              <a:rPr lang="sv-SE" sz="1800" dirty="0">
                <a:cs typeface="Roboto Regular"/>
              </a:rPr>
              <a:t>på butikshandel och internethandel tas bort på europeisk nivå, men finns kvar i SNI 2025</a:t>
            </a:r>
            <a:endParaRPr lang="sv-SE" sz="500" dirty="0">
              <a:cs typeface="Roboto Regular"/>
            </a:endParaRPr>
          </a:p>
          <a:p>
            <a:pPr>
              <a:lnSpc>
                <a:spcPct val="90000"/>
              </a:lnSpc>
              <a:defRPr/>
            </a:pPr>
            <a:endParaRPr lang="sv-SE" sz="500" dirty="0"/>
          </a:p>
          <a:p>
            <a:pPr>
              <a:lnSpc>
                <a:spcPct val="90000"/>
              </a:lnSpc>
              <a:defRPr/>
            </a:pPr>
            <a:r>
              <a:rPr lang="sv-SE" sz="1800" dirty="0"/>
              <a:t>Avdelning J (</a:t>
            </a:r>
            <a:r>
              <a:rPr lang="sv-SE" sz="1800" i="1" dirty="0"/>
              <a:t>Information och kommunikation</a:t>
            </a:r>
            <a:r>
              <a:rPr lang="sv-SE" sz="1800" dirty="0"/>
              <a:t>) delas upp i två separata avdelningar</a:t>
            </a:r>
            <a:endParaRPr lang="sv-SE" sz="500" dirty="0"/>
          </a:p>
          <a:p>
            <a:pPr>
              <a:lnSpc>
                <a:spcPct val="90000"/>
              </a:lnSpc>
              <a:defRPr/>
            </a:pPr>
            <a:endParaRPr lang="sv-SE" sz="500" dirty="0"/>
          </a:p>
          <a:p>
            <a:pPr>
              <a:lnSpc>
                <a:spcPct val="90000"/>
              </a:lnSpc>
              <a:defRPr/>
            </a:pPr>
            <a:r>
              <a:rPr lang="sv-SE" sz="1800" dirty="0"/>
              <a:t>Handel med motorfordon försvinner som huvudgrupp (på 2-siffernivå)</a:t>
            </a:r>
          </a:p>
        </p:txBody>
      </p:sp>
      <p:sp>
        <p:nvSpPr>
          <p:cNvPr id="4" name="Rubrik 2">
            <a:extLst>
              <a:ext uri="{FF2B5EF4-FFF2-40B4-BE49-F238E27FC236}">
                <a16:creationId xmlns:a16="http://schemas.microsoft.com/office/drawing/2014/main" id="{60A7C16B-6495-33CB-3785-38EA3C6584C3}"/>
              </a:ext>
            </a:extLst>
          </p:cNvPr>
          <p:cNvSpPr txBox="1">
            <a:spLocks/>
          </p:cNvSpPr>
          <p:nvPr/>
        </p:nvSpPr>
        <p:spPr>
          <a:xfrm>
            <a:off x="1404007" y="701039"/>
            <a:ext cx="9407428" cy="90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3200" dirty="0"/>
              <a:t>Så, vad händer i nya SNI 2025?</a:t>
            </a:r>
          </a:p>
        </p:txBody>
      </p:sp>
    </p:spTree>
    <p:extLst>
      <p:ext uri="{BB962C8B-B14F-4D97-AF65-F5344CB8AC3E}">
        <p14:creationId xmlns:p14="http://schemas.microsoft.com/office/powerpoint/2010/main" val="432353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7">
            <a:extLst>
              <a:ext uri="{FF2B5EF4-FFF2-40B4-BE49-F238E27FC236}">
                <a16:creationId xmlns:a16="http://schemas.microsoft.com/office/drawing/2014/main" id="{B2D1ECB7-7CCA-1148-08CB-DF7A0E5A1B91}"/>
              </a:ext>
            </a:extLst>
          </p:cNvPr>
          <p:cNvGrpSpPr/>
          <p:nvPr/>
        </p:nvGrpSpPr>
        <p:grpSpPr>
          <a:xfrm>
            <a:off x="2407841" y="2349748"/>
            <a:ext cx="5620772" cy="2647911"/>
            <a:chOff x="1246067" y="2867000"/>
            <a:chExt cx="5620772" cy="2647911"/>
          </a:xfrm>
        </p:grpSpPr>
        <p:cxnSp>
          <p:nvCxnSpPr>
            <p:cNvPr id="9" name="Rak koppling 6">
              <a:extLst>
                <a:ext uri="{FF2B5EF4-FFF2-40B4-BE49-F238E27FC236}">
                  <a16:creationId xmlns:a16="http://schemas.microsoft.com/office/drawing/2014/main" id="{4C2BA7D7-406B-A256-FCC1-1F271C92CEF4}"/>
                </a:ext>
              </a:extLst>
            </p:cNvPr>
            <p:cNvCxnSpPr>
              <a:cxnSpLocks/>
            </p:cNvCxnSpPr>
            <p:nvPr/>
          </p:nvCxnSpPr>
          <p:spPr>
            <a:xfrm>
              <a:off x="3976489" y="3698174"/>
              <a:ext cx="0" cy="390740"/>
            </a:xfrm>
            <a:prstGeom prst="line">
              <a:avLst/>
            </a:prstGeom>
            <a:ln w="12700">
              <a:solidFill>
                <a:srgbClr val="1E00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ktangel med rundade hörn 4">
              <a:extLst>
                <a:ext uri="{FF2B5EF4-FFF2-40B4-BE49-F238E27FC236}">
                  <a16:creationId xmlns:a16="http://schemas.microsoft.com/office/drawing/2014/main" id="{D7111161-D4A8-1D74-D779-9420F1B94425}"/>
                </a:ext>
              </a:extLst>
            </p:cNvPr>
            <p:cNvSpPr/>
            <p:nvPr/>
          </p:nvSpPr>
          <p:spPr>
            <a:xfrm>
              <a:off x="4136417" y="4593742"/>
              <a:ext cx="2730422" cy="92116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med rundade hörn 4">
              <a:extLst>
                <a:ext uri="{FF2B5EF4-FFF2-40B4-BE49-F238E27FC236}">
                  <a16:creationId xmlns:a16="http://schemas.microsoft.com/office/drawing/2014/main" id="{CEC64F6D-9C20-7692-2820-44E1A5420A83}"/>
                </a:ext>
              </a:extLst>
            </p:cNvPr>
            <p:cNvSpPr/>
            <p:nvPr/>
          </p:nvSpPr>
          <p:spPr>
            <a:xfrm>
              <a:off x="1246067" y="4593742"/>
              <a:ext cx="2730422" cy="92116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BFC20BA5-51BD-148A-76C3-2C76649F203B}"/>
                </a:ext>
              </a:extLst>
            </p:cNvPr>
            <p:cNvSpPr/>
            <p:nvPr/>
          </p:nvSpPr>
          <p:spPr>
            <a:xfrm>
              <a:off x="1415231" y="4785501"/>
              <a:ext cx="2392094" cy="537649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rgbClr val="1E00BE"/>
                  </a:solidFill>
                </a:rPr>
                <a:t>Restaurangverksamhet</a:t>
              </a:r>
            </a:p>
            <a:p>
              <a:pPr algn="ctr"/>
              <a:r>
                <a:rPr lang="sv-SE" sz="1600" dirty="0">
                  <a:solidFill>
                    <a:srgbClr val="1E00BE"/>
                  </a:solidFill>
                </a:rPr>
                <a:t>56.110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313E2537-8D5E-9BD1-3B8C-D49D3A089E2B}"/>
                </a:ext>
              </a:extLst>
            </p:cNvPr>
            <p:cNvSpPr/>
            <p:nvPr/>
          </p:nvSpPr>
          <p:spPr>
            <a:xfrm>
              <a:off x="4305581" y="4785501"/>
              <a:ext cx="2392094" cy="537649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rgbClr val="1E00BE"/>
                  </a:solidFill>
                </a:rPr>
                <a:t>Mobil restaurang-verksamhet</a:t>
              </a:r>
            </a:p>
            <a:p>
              <a:pPr algn="ctr"/>
              <a:r>
                <a:rPr lang="sv-SE" sz="1600" dirty="0">
                  <a:solidFill>
                    <a:srgbClr val="1E00BE"/>
                  </a:solidFill>
                </a:rPr>
                <a:t>56.120</a:t>
              </a:r>
            </a:p>
          </p:txBody>
        </p: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A7B7755D-8E90-65D4-26C4-C0C3D00DBB57}"/>
                </a:ext>
              </a:extLst>
            </p:cNvPr>
            <p:cNvGrpSpPr/>
            <p:nvPr/>
          </p:nvGrpSpPr>
          <p:grpSpPr>
            <a:xfrm>
              <a:off x="2442691" y="2867000"/>
              <a:ext cx="3133337" cy="932816"/>
              <a:chOff x="2408316" y="2825750"/>
              <a:chExt cx="3133337" cy="932816"/>
            </a:xfrm>
          </p:grpSpPr>
          <p:sp>
            <p:nvSpPr>
              <p:cNvPr id="21" name="Rektangel med rundade hörn 4">
                <a:extLst>
                  <a:ext uri="{FF2B5EF4-FFF2-40B4-BE49-F238E27FC236}">
                    <a16:creationId xmlns:a16="http://schemas.microsoft.com/office/drawing/2014/main" id="{1D948C99-F68A-D04F-91CE-4656C901B606}"/>
                  </a:ext>
                </a:extLst>
              </p:cNvPr>
              <p:cNvSpPr/>
              <p:nvPr/>
            </p:nvSpPr>
            <p:spPr>
              <a:xfrm>
                <a:off x="2408316" y="2825750"/>
                <a:ext cx="2730422" cy="92116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" name="Rektangel med rundade hörn 4">
                <a:extLst>
                  <a:ext uri="{FF2B5EF4-FFF2-40B4-BE49-F238E27FC236}">
                    <a16:creationId xmlns:a16="http://schemas.microsoft.com/office/drawing/2014/main" id="{8B8BB334-D4D9-1E5D-BB09-052A24A1DA93}"/>
                  </a:ext>
                </a:extLst>
              </p:cNvPr>
              <p:cNvSpPr/>
              <p:nvPr/>
            </p:nvSpPr>
            <p:spPr>
              <a:xfrm>
                <a:off x="2811231" y="2837397"/>
                <a:ext cx="2730422" cy="92116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9D6B285C-D455-E233-2E77-EBFD35C407A2}"/>
                </a:ext>
              </a:extLst>
            </p:cNvPr>
            <p:cNvSpPr/>
            <p:nvPr/>
          </p:nvSpPr>
          <p:spPr>
            <a:xfrm>
              <a:off x="2854365" y="3083481"/>
              <a:ext cx="2392094" cy="537649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rgbClr val="1E00BE"/>
                  </a:solidFill>
                </a:rPr>
                <a:t>Restaurangverksamhet</a:t>
              </a:r>
            </a:p>
            <a:p>
              <a:pPr algn="ctr"/>
              <a:r>
                <a:rPr lang="sv-SE" sz="1600" dirty="0">
                  <a:solidFill>
                    <a:srgbClr val="1E00BE"/>
                  </a:solidFill>
                </a:rPr>
                <a:t>56.100</a:t>
              </a:r>
            </a:p>
          </p:txBody>
        </p:sp>
        <p:cxnSp>
          <p:nvCxnSpPr>
            <p:cNvPr id="16" name="Rak koppling 20">
              <a:extLst>
                <a:ext uri="{FF2B5EF4-FFF2-40B4-BE49-F238E27FC236}">
                  <a16:creationId xmlns:a16="http://schemas.microsoft.com/office/drawing/2014/main" id="{A050F885-3C96-410C-8144-2F67359ACC3B}"/>
                </a:ext>
              </a:extLst>
            </p:cNvPr>
            <p:cNvCxnSpPr>
              <a:cxnSpLocks/>
            </p:cNvCxnSpPr>
            <p:nvPr/>
          </p:nvCxnSpPr>
          <p:spPr>
            <a:xfrm>
              <a:off x="2652132" y="4215609"/>
              <a:ext cx="0" cy="302508"/>
            </a:xfrm>
            <a:prstGeom prst="line">
              <a:avLst/>
            </a:prstGeom>
            <a:ln w="12700">
              <a:solidFill>
                <a:srgbClr val="1E00BE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koppling 20">
              <a:extLst>
                <a:ext uri="{FF2B5EF4-FFF2-40B4-BE49-F238E27FC236}">
                  <a16:creationId xmlns:a16="http://schemas.microsoft.com/office/drawing/2014/main" id="{E248F482-F1CA-21DD-DCA5-A4D917435194}"/>
                </a:ext>
              </a:extLst>
            </p:cNvPr>
            <p:cNvCxnSpPr>
              <a:cxnSpLocks/>
            </p:cNvCxnSpPr>
            <p:nvPr/>
          </p:nvCxnSpPr>
          <p:spPr>
            <a:xfrm>
              <a:off x="5464084" y="4215609"/>
              <a:ext cx="0" cy="302508"/>
            </a:xfrm>
            <a:prstGeom prst="line">
              <a:avLst/>
            </a:prstGeom>
            <a:ln w="12700">
              <a:solidFill>
                <a:srgbClr val="1E00BE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k koppling 7">
              <a:extLst>
                <a:ext uri="{FF2B5EF4-FFF2-40B4-BE49-F238E27FC236}">
                  <a16:creationId xmlns:a16="http://schemas.microsoft.com/office/drawing/2014/main" id="{CD3020F8-D46D-7F25-30D5-960A6B18F5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78132" y="4088914"/>
              <a:ext cx="2559952" cy="695"/>
            </a:xfrm>
            <a:prstGeom prst="line">
              <a:avLst/>
            </a:prstGeom>
            <a:ln w="12700">
              <a:solidFill>
                <a:srgbClr val="1E00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åge 18">
              <a:extLst>
                <a:ext uri="{FF2B5EF4-FFF2-40B4-BE49-F238E27FC236}">
                  <a16:creationId xmlns:a16="http://schemas.microsoft.com/office/drawing/2014/main" id="{B17D0A31-4D25-4C99-9121-B34A191410E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652132" y="4089609"/>
              <a:ext cx="252000" cy="252000"/>
            </a:xfrm>
            <a:prstGeom prst="arc">
              <a:avLst/>
            </a:prstGeom>
            <a:noFill/>
            <a:ln w="12700">
              <a:solidFill>
                <a:srgbClr val="1E00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Båge 19">
              <a:extLst>
                <a:ext uri="{FF2B5EF4-FFF2-40B4-BE49-F238E27FC236}">
                  <a16:creationId xmlns:a16="http://schemas.microsoft.com/office/drawing/2014/main" id="{624E1701-BC89-4EA8-8A1B-40F71702F8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2084" y="4089609"/>
              <a:ext cx="252000" cy="252000"/>
            </a:xfrm>
            <a:prstGeom prst="arc">
              <a:avLst/>
            </a:prstGeom>
            <a:noFill/>
            <a:ln w="12700">
              <a:solidFill>
                <a:srgbClr val="1E00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" name="Rubrik 2">
            <a:extLst>
              <a:ext uri="{FF2B5EF4-FFF2-40B4-BE49-F238E27FC236}">
                <a16:creationId xmlns:a16="http://schemas.microsoft.com/office/drawing/2014/main" id="{17A391F3-FF71-D405-3B10-5D2BAD2327C7}"/>
              </a:ext>
            </a:extLst>
          </p:cNvPr>
          <p:cNvSpPr txBox="1">
            <a:spLocks/>
          </p:cNvSpPr>
          <p:nvPr/>
        </p:nvSpPr>
        <p:spPr>
          <a:xfrm>
            <a:off x="1404007" y="701039"/>
            <a:ext cx="9407428" cy="90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3200" dirty="0"/>
              <a:t>Exempel på uppdelning av SNI-kod</a:t>
            </a:r>
          </a:p>
        </p:txBody>
      </p:sp>
    </p:spTree>
    <p:extLst>
      <p:ext uri="{BB962C8B-B14F-4D97-AF65-F5344CB8AC3E}">
        <p14:creationId xmlns:p14="http://schemas.microsoft.com/office/powerpoint/2010/main" val="1630562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D8227DD-087E-BD6C-F53D-86D28843D1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04007" y="1878743"/>
            <a:ext cx="6135311" cy="19402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sz="1800" dirty="0"/>
              <a:t>90030 Litterärt och konstnärligt skapande</a:t>
            </a:r>
            <a:endParaRPr lang="sv-SE" sz="500" dirty="0"/>
          </a:p>
          <a:p>
            <a:pPr marL="457200" indent="-457200">
              <a:buFont typeface="+mj-lt"/>
              <a:buAutoNum type="arabicPeriod"/>
            </a:pPr>
            <a:endParaRPr lang="sv-SE" sz="500" dirty="0"/>
          </a:p>
          <a:p>
            <a:pPr marL="457200" indent="-457200">
              <a:buFont typeface="+mj-lt"/>
              <a:buAutoNum type="arabicPeriod"/>
            </a:pPr>
            <a:r>
              <a:rPr lang="sv-SE" sz="1800" dirty="0"/>
              <a:t>74102 Grafisk designverksamhet</a:t>
            </a:r>
            <a:endParaRPr lang="sv-SE" sz="500" dirty="0"/>
          </a:p>
          <a:p>
            <a:pPr marL="457200" indent="-457200">
              <a:buFont typeface="+mj-lt"/>
              <a:buAutoNum type="arabicPeriod"/>
            </a:pPr>
            <a:endParaRPr lang="sv-SE" sz="500" dirty="0"/>
          </a:p>
          <a:p>
            <a:pPr marL="457200" indent="-457200">
              <a:buFont typeface="+mj-lt"/>
              <a:buAutoNum type="arabicPeriod"/>
            </a:pPr>
            <a:r>
              <a:rPr lang="sv-SE" sz="1800" dirty="0"/>
              <a:t>73111 Reklambyråverksamhet</a:t>
            </a:r>
            <a:endParaRPr lang="sv-SE" sz="500" dirty="0"/>
          </a:p>
          <a:p>
            <a:pPr marL="457200" indent="-457200">
              <a:buFont typeface="+mj-lt"/>
              <a:buAutoNum type="arabicPeriod"/>
            </a:pPr>
            <a:endParaRPr lang="sv-SE" sz="500" dirty="0"/>
          </a:p>
          <a:p>
            <a:pPr marL="457200" indent="-457200">
              <a:buFont typeface="+mj-lt"/>
              <a:buAutoNum type="arabicPeriod"/>
            </a:pPr>
            <a:r>
              <a:rPr lang="sv-SE" sz="1800" dirty="0"/>
              <a:t>74101 Industri- och produktdesignverksamhet</a:t>
            </a:r>
            <a:endParaRPr lang="sv-SE" sz="500" dirty="0"/>
          </a:p>
          <a:p>
            <a:pPr marL="457200" indent="-457200">
              <a:buFont typeface="+mj-lt"/>
              <a:buAutoNum type="arabicPeriod"/>
            </a:pPr>
            <a:endParaRPr lang="sv-SE" sz="500" dirty="0"/>
          </a:p>
          <a:p>
            <a:pPr marL="457200" indent="-457200">
              <a:buFont typeface="+mj-lt"/>
              <a:buAutoNum type="arabicPeriod"/>
            </a:pPr>
            <a:r>
              <a:rPr lang="sv-SE" sz="1800" dirty="0"/>
              <a:t>59120 Efterproduktion av film, video och TV-program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354DBE3-816A-148B-1CB9-E17E7FFD7191}"/>
              </a:ext>
            </a:extLst>
          </p:cNvPr>
          <p:cNvSpPr txBox="1">
            <a:spLocks/>
          </p:cNvSpPr>
          <p:nvPr/>
        </p:nvSpPr>
        <p:spPr>
          <a:xfrm>
            <a:off x="1404007" y="701039"/>
            <a:ext cx="9407428" cy="90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3200" dirty="0"/>
              <a:t>Illustratörscentrums branschundersökning</a:t>
            </a:r>
          </a:p>
        </p:txBody>
      </p:sp>
    </p:spTree>
    <p:extLst>
      <p:ext uri="{BB962C8B-B14F-4D97-AF65-F5344CB8AC3E}">
        <p14:creationId xmlns:p14="http://schemas.microsoft.com/office/powerpoint/2010/main" val="1790332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87719080-C591-6F37-AFB4-6DBE816B2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931517"/>
              </p:ext>
            </p:extLst>
          </p:nvPr>
        </p:nvGraphicFramePr>
        <p:xfrm>
          <a:off x="1404007" y="2082549"/>
          <a:ext cx="9374998" cy="269290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38168">
                  <a:extLst>
                    <a:ext uri="{9D8B030D-6E8A-4147-A177-3AD203B41FA5}">
                      <a16:colId xmlns:a16="http://schemas.microsoft.com/office/drawing/2014/main" val="724898130"/>
                    </a:ext>
                  </a:extLst>
                </a:gridCol>
                <a:gridCol w="2446312">
                  <a:extLst>
                    <a:ext uri="{9D8B030D-6E8A-4147-A177-3AD203B41FA5}">
                      <a16:colId xmlns:a16="http://schemas.microsoft.com/office/drawing/2014/main" val="1307478706"/>
                    </a:ext>
                  </a:extLst>
                </a:gridCol>
                <a:gridCol w="638168">
                  <a:extLst>
                    <a:ext uri="{9D8B030D-6E8A-4147-A177-3AD203B41FA5}">
                      <a16:colId xmlns:a16="http://schemas.microsoft.com/office/drawing/2014/main" val="3416193742"/>
                    </a:ext>
                  </a:extLst>
                </a:gridCol>
                <a:gridCol w="4877431">
                  <a:extLst>
                    <a:ext uri="{9D8B030D-6E8A-4147-A177-3AD203B41FA5}">
                      <a16:colId xmlns:a16="http://schemas.microsoft.com/office/drawing/2014/main" val="1471859492"/>
                    </a:ext>
                  </a:extLst>
                </a:gridCol>
                <a:gridCol w="774919">
                  <a:extLst>
                    <a:ext uri="{9D8B030D-6E8A-4147-A177-3AD203B41FA5}">
                      <a16:colId xmlns:a16="http://schemas.microsoft.com/office/drawing/2014/main" val="1295422734"/>
                    </a:ext>
                  </a:extLst>
                </a:gridCol>
              </a:tblGrid>
              <a:tr h="297049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u="none" strike="noStrike" dirty="0">
                          <a:effectLst/>
                        </a:rPr>
                        <a:t>SNI2007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u="none" strike="noStrike" dirty="0">
                          <a:effectLst/>
                        </a:rPr>
                        <a:t>Rubrik2007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u="none" strike="noStrike" dirty="0">
                          <a:effectLst/>
                        </a:rPr>
                        <a:t>SNI2025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u="none" strike="noStrike" dirty="0">
                          <a:effectLst/>
                        </a:rPr>
                        <a:t>Rubrik2025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u="none" strike="noStrike" dirty="0">
                          <a:effectLst/>
                        </a:rPr>
                        <a:t>Förändring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7948769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90010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Artistisk verksamhet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90200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Scenkonst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 err="1">
                          <a:effectLst/>
                        </a:rPr>
                        <a:t>entillen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206275"/>
                  </a:ext>
                </a:extLst>
              </a:tr>
              <a:tr h="31651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90020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</a:rPr>
                        <a:t>Stödtjänster till artistisk verksamhet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90390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Annan stödverksamhet avseende konstnärligt skapande och scenkonst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entillen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963824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90030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</a:rPr>
                        <a:t>Litterärt och konstnärligt skapande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90110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Litterärt skapande och musikkomposition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 err="1">
                          <a:effectLst/>
                        </a:rPr>
                        <a:t>entillflera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3749345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90120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</a:rPr>
                        <a:t>Bildkonst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entillflera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6327012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90130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Annat konstnärligt skapande (NY)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 err="1">
                          <a:effectLst/>
                        </a:rPr>
                        <a:t>entillflera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6890715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91300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</a:rPr>
                        <a:t>Bevarande, restaurering och annan stödverksamhet avseende kulturarv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 err="1">
                          <a:effectLst/>
                        </a:rPr>
                        <a:t>entillflera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515349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90040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u="none" strike="noStrike" dirty="0">
                          <a:effectLst/>
                        </a:rPr>
                        <a:t>Drift av teatrar, konserthus o.d.</a:t>
                      </a:r>
                      <a:endParaRPr lang="nn-NO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90310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u="none" strike="noStrike" dirty="0">
                          <a:effectLst/>
                        </a:rPr>
                        <a:t>Drift av teatrar, konserthus o.d.</a:t>
                      </a:r>
                      <a:endParaRPr lang="nn-NO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 err="1">
                          <a:effectLst/>
                        </a:rPr>
                        <a:t>entillen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6863585"/>
                  </a:ext>
                </a:extLst>
              </a:tr>
              <a:tr h="297049"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n-NO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n-NO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6635865"/>
                  </a:ext>
                </a:extLst>
              </a:tr>
            </a:tbl>
          </a:graphicData>
        </a:graphic>
      </p:graphicFrame>
      <p:sp>
        <p:nvSpPr>
          <p:cNvPr id="4" name="Rubrik 2">
            <a:extLst>
              <a:ext uri="{FF2B5EF4-FFF2-40B4-BE49-F238E27FC236}">
                <a16:creationId xmlns:a16="http://schemas.microsoft.com/office/drawing/2014/main" id="{80B56927-8CEC-1F86-FCBA-04A7ED9B565E}"/>
              </a:ext>
            </a:extLst>
          </p:cNvPr>
          <p:cNvSpPr txBox="1">
            <a:spLocks/>
          </p:cNvSpPr>
          <p:nvPr/>
        </p:nvSpPr>
        <p:spPr>
          <a:xfrm>
            <a:off x="1404007" y="701039"/>
            <a:ext cx="9407428" cy="90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3200" dirty="0"/>
              <a:t>SNI 90.030 (Litterärt och konstnärligt skapande)</a:t>
            </a:r>
          </a:p>
        </p:txBody>
      </p:sp>
    </p:spTree>
    <p:extLst>
      <p:ext uri="{BB962C8B-B14F-4D97-AF65-F5344CB8AC3E}">
        <p14:creationId xmlns:p14="http://schemas.microsoft.com/office/powerpoint/2010/main" val="2924898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2B478B44-E592-9415-8130-80AD10964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401793"/>
              </p:ext>
            </p:extLst>
          </p:nvPr>
        </p:nvGraphicFramePr>
        <p:xfrm>
          <a:off x="1404007" y="1861099"/>
          <a:ext cx="9110780" cy="313580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99769">
                  <a:extLst>
                    <a:ext uri="{9D8B030D-6E8A-4147-A177-3AD203B41FA5}">
                      <a16:colId xmlns:a16="http://schemas.microsoft.com/office/drawing/2014/main" val="829242563"/>
                    </a:ext>
                  </a:extLst>
                </a:gridCol>
                <a:gridCol w="2599000">
                  <a:extLst>
                    <a:ext uri="{9D8B030D-6E8A-4147-A177-3AD203B41FA5}">
                      <a16:colId xmlns:a16="http://schemas.microsoft.com/office/drawing/2014/main" val="1894242116"/>
                    </a:ext>
                  </a:extLst>
                </a:gridCol>
                <a:gridCol w="599769">
                  <a:extLst>
                    <a:ext uri="{9D8B030D-6E8A-4147-A177-3AD203B41FA5}">
                      <a16:colId xmlns:a16="http://schemas.microsoft.com/office/drawing/2014/main" val="4072856415"/>
                    </a:ext>
                  </a:extLst>
                </a:gridCol>
                <a:gridCol w="4583951">
                  <a:extLst>
                    <a:ext uri="{9D8B030D-6E8A-4147-A177-3AD203B41FA5}">
                      <a16:colId xmlns:a16="http://schemas.microsoft.com/office/drawing/2014/main" val="2060390921"/>
                    </a:ext>
                  </a:extLst>
                </a:gridCol>
                <a:gridCol w="728291">
                  <a:extLst>
                    <a:ext uri="{9D8B030D-6E8A-4147-A177-3AD203B41FA5}">
                      <a16:colId xmlns:a16="http://schemas.microsoft.com/office/drawing/2014/main" val="2328673938"/>
                    </a:ext>
                  </a:extLst>
                </a:gridCol>
              </a:tblGrid>
              <a:tr h="259155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u="none" strike="noStrike" dirty="0">
                          <a:effectLst/>
                        </a:rPr>
                        <a:t>SNI2007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u="none" strike="noStrike" dirty="0">
                          <a:effectLst/>
                        </a:rPr>
                        <a:t>Rubrik2007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u="none" strike="noStrike" dirty="0">
                          <a:effectLst/>
                        </a:rPr>
                        <a:t>SNI2025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u="none" strike="noStrike" dirty="0">
                          <a:effectLst/>
                        </a:rPr>
                        <a:t>Rubrik2025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u="none" strike="noStrike" dirty="0">
                          <a:effectLst/>
                        </a:rPr>
                        <a:t>Förändring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0812634"/>
                  </a:ext>
                </a:extLst>
              </a:tr>
              <a:tr h="28467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74101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Industri- och produktdesignverksamhet 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74110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Industridesign och modedesign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 err="1">
                          <a:effectLst/>
                        </a:rPr>
                        <a:t>entillflera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7097404"/>
                  </a:ext>
                </a:extLst>
              </a:tr>
              <a:tr h="215998"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74120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Grafisk design och visuell kommunikation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entillflera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6294299"/>
                  </a:ext>
                </a:extLst>
              </a:tr>
              <a:tr h="215998"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74130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Inredningsdesign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entillflera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0668336"/>
                  </a:ext>
                </a:extLst>
              </a:tr>
              <a:tr h="215998"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74140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Annan specialiserad designverksamhet (NY)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entillflera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518935"/>
                  </a:ext>
                </a:extLst>
              </a:tr>
              <a:tr h="21599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74102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Grafisk designverksamhet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74120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Grafisk design och visuell kommunikation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entillflera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6092082"/>
                  </a:ext>
                </a:extLst>
              </a:tr>
              <a:tr h="215998"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74110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Industridesign och modedesign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 err="1">
                          <a:effectLst/>
                        </a:rPr>
                        <a:t>entillflera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6990398"/>
                  </a:ext>
                </a:extLst>
              </a:tr>
              <a:tr h="215998"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74130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Inredningsdesign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entillflera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1478591"/>
                  </a:ext>
                </a:extLst>
              </a:tr>
              <a:tr h="215998"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74140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Annan specialiserad designverksamhet (NY)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entillflera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0273341"/>
                  </a:ext>
                </a:extLst>
              </a:tr>
              <a:tr h="21599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74103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Inredningsarkitektverksamhet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74130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</a:rPr>
                        <a:t>Inredningsdesign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entillflera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719324"/>
                  </a:ext>
                </a:extLst>
              </a:tr>
              <a:tr h="215998"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74110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Industridesign och modedesign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 err="1">
                          <a:effectLst/>
                        </a:rPr>
                        <a:t>entillflera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0587857"/>
                  </a:ext>
                </a:extLst>
              </a:tr>
              <a:tr h="215998"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74120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Grafisk design och visuell kommunikation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 err="1">
                          <a:effectLst/>
                        </a:rPr>
                        <a:t>entillflera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0937247"/>
                  </a:ext>
                </a:extLst>
              </a:tr>
              <a:tr h="215998"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74140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Annan specialiserad designverksamhet (NY)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 err="1">
                          <a:effectLst/>
                        </a:rPr>
                        <a:t>entillflera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6425523"/>
                  </a:ext>
                </a:extLst>
              </a:tr>
              <a:tr h="215998">
                <a:tc>
                  <a:txBody>
                    <a:bodyPr/>
                    <a:lstStyle/>
                    <a:p>
                      <a:pPr algn="r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903077"/>
                  </a:ext>
                </a:extLst>
              </a:tr>
            </a:tbl>
          </a:graphicData>
        </a:graphic>
      </p:graphicFrame>
      <p:sp>
        <p:nvSpPr>
          <p:cNvPr id="5" name="Rubrik 2">
            <a:extLst>
              <a:ext uri="{FF2B5EF4-FFF2-40B4-BE49-F238E27FC236}">
                <a16:creationId xmlns:a16="http://schemas.microsoft.com/office/drawing/2014/main" id="{69CBD690-BF88-911F-6819-D1370EF0915D}"/>
              </a:ext>
            </a:extLst>
          </p:cNvPr>
          <p:cNvSpPr txBox="1">
            <a:spLocks/>
          </p:cNvSpPr>
          <p:nvPr/>
        </p:nvSpPr>
        <p:spPr>
          <a:xfrm>
            <a:off x="1404007" y="701039"/>
            <a:ext cx="9407428" cy="90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3200" dirty="0"/>
              <a:t>SNI 74.1 (Specialiserad designverksamhet)</a:t>
            </a:r>
          </a:p>
        </p:txBody>
      </p:sp>
    </p:spTree>
    <p:extLst>
      <p:ext uri="{BB962C8B-B14F-4D97-AF65-F5344CB8AC3E}">
        <p14:creationId xmlns:p14="http://schemas.microsoft.com/office/powerpoint/2010/main" val="3858062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0E291AEB-E850-4843-B3C0-3E769267A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120210"/>
              </p:ext>
            </p:extLst>
          </p:nvPr>
        </p:nvGraphicFramePr>
        <p:xfrm>
          <a:off x="1404007" y="3092495"/>
          <a:ext cx="8651697" cy="137576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95538">
                  <a:extLst>
                    <a:ext uri="{9D8B030D-6E8A-4147-A177-3AD203B41FA5}">
                      <a16:colId xmlns:a16="http://schemas.microsoft.com/office/drawing/2014/main" val="3672638402"/>
                    </a:ext>
                  </a:extLst>
                </a:gridCol>
                <a:gridCol w="2725877">
                  <a:extLst>
                    <a:ext uri="{9D8B030D-6E8A-4147-A177-3AD203B41FA5}">
                      <a16:colId xmlns:a16="http://schemas.microsoft.com/office/drawing/2014/main" val="3186137445"/>
                    </a:ext>
                  </a:extLst>
                </a:gridCol>
                <a:gridCol w="995538">
                  <a:extLst>
                    <a:ext uri="{9D8B030D-6E8A-4147-A177-3AD203B41FA5}">
                      <a16:colId xmlns:a16="http://schemas.microsoft.com/office/drawing/2014/main" val="2382071220"/>
                    </a:ext>
                  </a:extLst>
                </a:gridCol>
                <a:gridCol w="2725877">
                  <a:extLst>
                    <a:ext uri="{9D8B030D-6E8A-4147-A177-3AD203B41FA5}">
                      <a16:colId xmlns:a16="http://schemas.microsoft.com/office/drawing/2014/main" val="2490454694"/>
                    </a:ext>
                  </a:extLst>
                </a:gridCol>
                <a:gridCol w="1208867">
                  <a:extLst>
                    <a:ext uri="{9D8B030D-6E8A-4147-A177-3AD203B41FA5}">
                      <a16:colId xmlns:a16="http://schemas.microsoft.com/office/drawing/2014/main" val="2324225272"/>
                    </a:ext>
                  </a:extLst>
                </a:gridCol>
              </a:tblGrid>
              <a:tr h="27188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u="none" strike="noStrike" dirty="0">
                          <a:effectLst/>
                        </a:rPr>
                        <a:t>SNI2007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u="none" strike="noStrike" dirty="0">
                          <a:effectLst/>
                        </a:rPr>
                        <a:t>Rubrik2007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u="none" strike="noStrike" dirty="0">
                          <a:effectLst/>
                        </a:rPr>
                        <a:t>SNI2025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u="none" strike="noStrike" dirty="0">
                          <a:effectLst/>
                        </a:rPr>
                        <a:t>Rubrik2025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u="none" strike="noStrike" dirty="0">
                          <a:effectLst/>
                        </a:rPr>
                        <a:t>Förändring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2799767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73111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</a:rPr>
                        <a:t>Reklambyråverksamhet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73111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</a:rPr>
                        <a:t>Reklambyråverksamhet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 err="1">
                          <a:effectLst/>
                        </a:rPr>
                        <a:t>entillen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2510067"/>
                  </a:ext>
                </a:extLst>
              </a:tr>
              <a:tr h="30177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73112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</a:rPr>
                        <a:t>Direktreklamverksamhet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73112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</a:rPr>
                        <a:t>Direktreklamverksamhet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entillen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3114666"/>
                  </a:ext>
                </a:extLst>
              </a:tr>
              <a:tr h="28124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73119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</a:rPr>
                        <a:t>Övrig reklamverksamhet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73119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</a:rPr>
                        <a:t>Övrig reklamverksamhet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 err="1">
                          <a:effectLst/>
                        </a:rPr>
                        <a:t>entillen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7714928"/>
                  </a:ext>
                </a:extLst>
              </a:tr>
              <a:tr h="227559">
                <a:tc>
                  <a:txBody>
                    <a:bodyPr/>
                    <a:lstStyle/>
                    <a:p>
                      <a:pPr algn="r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0958272"/>
                  </a:ext>
                </a:extLst>
              </a:tr>
            </a:tbl>
          </a:graphicData>
        </a:graphic>
      </p:graphicFrame>
      <p:sp>
        <p:nvSpPr>
          <p:cNvPr id="5" name="Platshållare för text 5">
            <a:extLst>
              <a:ext uri="{FF2B5EF4-FFF2-40B4-BE49-F238E27FC236}">
                <a16:creationId xmlns:a16="http://schemas.microsoft.com/office/drawing/2014/main" id="{BA266B9B-A448-3D1F-E583-7AD3001F961C}"/>
              </a:ext>
            </a:extLst>
          </p:cNvPr>
          <p:cNvSpPr txBox="1">
            <a:spLocks/>
          </p:cNvSpPr>
          <p:nvPr/>
        </p:nvSpPr>
        <p:spPr>
          <a:xfrm>
            <a:off x="1404007" y="1928409"/>
            <a:ext cx="8526462" cy="2732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07975" indent="-307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93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3127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3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3032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3000"/>
              <a:buFont typeface="Roboto" panose="02000000000000000000" pitchFamily="2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3000"/>
              <a:buFont typeface="Roboto" panose="02000000000000000000" pitchFamily="2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7800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3000"/>
              <a:buFont typeface="Roboto" panose="02000000000000000000" pitchFamily="2" charset="0"/>
              <a:buChar char="&gt;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Inga förändringar jämfört med SNI2007</a:t>
            </a:r>
          </a:p>
          <a:p>
            <a:r>
              <a:rPr lang="sv-SE" dirty="0"/>
              <a:t>Samma koder</a:t>
            </a:r>
          </a:p>
        </p:txBody>
      </p:sp>
      <p:sp>
        <p:nvSpPr>
          <p:cNvPr id="15" name="Rubrik 2">
            <a:extLst>
              <a:ext uri="{FF2B5EF4-FFF2-40B4-BE49-F238E27FC236}">
                <a16:creationId xmlns:a16="http://schemas.microsoft.com/office/drawing/2014/main" id="{580D9E84-740C-DD6B-C71F-5F032851D43F}"/>
              </a:ext>
            </a:extLst>
          </p:cNvPr>
          <p:cNvSpPr txBox="1">
            <a:spLocks/>
          </p:cNvSpPr>
          <p:nvPr/>
        </p:nvSpPr>
        <p:spPr>
          <a:xfrm>
            <a:off x="1404007" y="701039"/>
            <a:ext cx="9407428" cy="90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3200" dirty="0"/>
              <a:t>SNI 73.111 (Reklambyråverksamhet)</a:t>
            </a:r>
          </a:p>
        </p:txBody>
      </p:sp>
    </p:spTree>
    <p:extLst>
      <p:ext uri="{BB962C8B-B14F-4D97-AF65-F5344CB8AC3E}">
        <p14:creationId xmlns:p14="http://schemas.microsoft.com/office/powerpoint/2010/main" val="741565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5">
            <a:extLst>
              <a:ext uri="{FF2B5EF4-FFF2-40B4-BE49-F238E27FC236}">
                <a16:creationId xmlns:a16="http://schemas.microsoft.com/office/drawing/2014/main" id="{4603CA39-4B28-FE96-D722-7BBF671838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04007" y="2179421"/>
            <a:ext cx="8526462" cy="2732088"/>
          </a:xfrm>
        </p:spPr>
        <p:txBody>
          <a:bodyPr/>
          <a:lstStyle/>
          <a:p>
            <a:r>
              <a:rPr lang="sv-SE" dirty="0"/>
              <a:t>Inga förändringar jämfört med SNI2007</a:t>
            </a:r>
          </a:p>
          <a:p>
            <a:r>
              <a:rPr lang="sv-SE" dirty="0"/>
              <a:t>Samma koder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68EA341C-39BB-BD9C-D1F2-9D58963D6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170470"/>
              </p:ext>
            </p:extLst>
          </p:nvPr>
        </p:nvGraphicFramePr>
        <p:xfrm>
          <a:off x="1404008" y="3422017"/>
          <a:ext cx="8651697" cy="165715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95538">
                  <a:extLst>
                    <a:ext uri="{9D8B030D-6E8A-4147-A177-3AD203B41FA5}">
                      <a16:colId xmlns:a16="http://schemas.microsoft.com/office/drawing/2014/main" val="3232856726"/>
                    </a:ext>
                  </a:extLst>
                </a:gridCol>
                <a:gridCol w="2725877">
                  <a:extLst>
                    <a:ext uri="{9D8B030D-6E8A-4147-A177-3AD203B41FA5}">
                      <a16:colId xmlns:a16="http://schemas.microsoft.com/office/drawing/2014/main" val="2971654943"/>
                    </a:ext>
                  </a:extLst>
                </a:gridCol>
                <a:gridCol w="995538">
                  <a:extLst>
                    <a:ext uri="{9D8B030D-6E8A-4147-A177-3AD203B41FA5}">
                      <a16:colId xmlns:a16="http://schemas.microsoft.com/office/drawing/2014/main" val="979676733"/>
                    </a:ext>
                  </a:extLst>
                </a:gridCol>
                <a:gridCol w="2725877">
                  <a:extLst>
                    <a:ext uri="{9D8B030D-6E8A-4147-A177-3AD203B41FA5}">
                      <a16:colId xmlns:a16="http://schemas.microsoft.com/office/drawing/2014/main" val="622897956"/>
                    </a:ext>
                  </a:extLst>
                </a:gridCol>
                <a:gridCol w="1208867">
                  <a:extLst>
                    <a:ext uri="{9D8B030D-6E8A-4147-A177-3AD203B41FA5}">
                      <a16:colId xmlns:a16="http://schemas.microsoft.com/office/drawing/2014/main" val="2813577244"/>
                    </a:ext>
                  </a:extLst>
                </a:gridCol>
              </a:tblGrid>
              <a:tr h="315245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u="none" strike="noStrike" dirty="0">
                          <a:effectLst/>
                        </a:rPr>
                        <a:t>SNI2007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u="none" strike="noStrike" dirty="0">
                          <a:effectLst/>
                        </a:rPr>
                        <a:t>Rubrik2007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u="none" strike="noStrike" dirty="0">
                          <a:effectLst/>
                        </a:rPr>
                        <a:t>SNI2025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u="none" strike="noStrike" dirty="0">
                          <a:effectLst/>
                        </a:rPr>
                        <a:t>Rubrik2025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u="none" strike="noStrike" dirty="0">
                          <a:effectLst/>
                        </a:rPr>
                        <a:t>Förändring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2437629"/>
                  </a:ext>
                </a:extLst>
              </a:tr>
              <a:tr h="31917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59110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</a:rPr>
                        <a:t>Produktion av film, video och TV-program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59110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</a:rPr>
                        <a:t>Produktion av film, video och tv-program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 err="1">
                          <a:effectLst/>
                        </a:rPr>
                        <a:t>entillen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0667536"/>
                  </a:ext>
                </a:extLst>
              </a:tr>
              <a:tr h="27242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59120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</a:rPr>
                        <a:t>Efterproduktion av film, video och TV-program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59120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</a:rPr>
                        <a:t>Efterproduktion av film, video och tv-program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 err="1">
                          <a:effectLst/>
                        </a:rPr>
                        <a:t>entillen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0492865"/>
                  </a:ext>
                </a:extLst>
              </a:tr>
              <a:tr h="25879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59130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</a:rPr>
                        <a:t>Film-, video- och TV-programdistribution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59130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Film- och videodistribution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 err="1">
                          <a:effectLst/>
                        </a:rPr>
                        <a:t>entillen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9425384"/>
                  </a:ext>
                </a:extLst>
              </a:tr>
              <a:tr h="26451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59140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</a:rPr>
                        <a:t>Filmvisning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59140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Filmvisning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 err="1">
                          <a:effectLst/>
                        </a:rPr>
                        <a:t>entillen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9694327"/>
                  </a:ext>
                </a:extLst>
              </a:tr>
              <a:tr h="227004">
                <a:tc>
                  <a:txBody>
                    <a:bodyPr/>
                    <a:lstStyle/>
                    <a:p>
                      <a:pPr algn="r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4223076"/>
                  </a:ext>
                </a:extLst>
              </a:tr>
            </a:tbl>
          </a:graphicData>
        </a:graphic>
      </p:graphicFrame>
      <p:sp>
        <p:nvSpPr>
          <p:cNvPr id="7" name="Rubrik 2">
            <a:extLst>
              <a:ext uri="{FF2B5EF4-FFF2-40B4-BE49-F238E27FC236}">
                <a16:creationId xmlns:a16="http://schemas.microsoft.com/office/drawing/2014/main" id="{3A731A68-046F-03D6-7D6E-2682A913740C}"/>
              </a:ext>
            </a:extLst>
          </p:cNvPr>
          <p:cNvSpPr txBox="1">
            <a:spLocks/>
          </p:cNvSpPr>
          <p:nvPr/>
        </p:nvSpPr>
        <p:spPr>
          <a:xfrm>
            <a:off x="1404007" y="701039"/>
            <a:ext cx="9407428" cy="90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3200" dirty="0"/>
              <a:t>SNI 59.120 (Efterproduktion av film, video och TV-program)</a:t>
            </a:r>
          </a:p>
        </p:txBody>
      </p:sp>
    </p:spTree>
    <p:extLst>
      <p:ext uri="{BB962C8B-B14F-4D97-AF65-F5344CB8AC3E}">
        <p14:creationId xmlns:p14="http://schemas.microsoft.com/office/powerpoint/2010/main" val="1350742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med rundade hörn 4">
            <a:extLst>
              <a:ext uri="{FF2B5EF4-FFF2-40B4-BE49-F238E27FC236}">
                <a16:creationId xmlns:a16="http://schemas.microsoft.com/office/drawing/2014/main" id="{D7111161-D4A8-1D74-D779-9420F1B94425}"/>
              </a:ext>
            </a:extLst>
          </p:cNvPr>
          <p:cNvSpPr/>
          <p:nvPr/>
        </p:nvSpPr>
        <p:spPr>
          <a:xfrm>
            <a:off x="3584060" y="2779394"/>
            <a:ext cx="2612720" cy="785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ubrik 2">
            <a:extLst>
              <a:ext uri="{FF2B5EF4-FFF2-40B4-BE49-F238E27FC236}">
                <a16:creationId xmlns:a16="http://schemas.microsoft.com/office/drawing/2014/main" id="{A1C8891D-2CD0-9CEB-906A-6A7AD188D95C}"/>
              </a:ext>
            </a:extLst>
          </p:cNvPr>
          <p:cNvSpPr txBox="1">
            <a:spLocks/>
          </p:cNvSpPr>
          <p:nvPr/>
        </p:nvSpPr>
        <p:spPr>
          <a:xfrm>
            <a:off x="2004644" y="701039"/>
            <a:ext cx="8203119" cy="90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3200" dirty="0"/>
              <a:t>Förändrade områden med många företag</a:t>
            </a:r>
          </a:p>
        </p:txBody>
      </p:sp>
      <p:sp>
        <p:nvSpPr>
          <p:cNvPr id="59" name="Rektangel med rundade hörn 4">
            <a:extLst>
              <a:ext uri="{FF2B5EF4-FFF2-40B4-BE49-F238E27FC236}">
                <a16:creationId xmlns:a16="http://schemas.microsoft.com/office/drawing/2014/main" id="{20183114-975D-87F1-28A7-06B0A1DA0CA8}"/>
              </a:ext>
            </a:extLst>
          </p:cNvPr>
          <p:cNvSpPr/>
          <p:nvPr/>
        </p:nvSpPr>
        <p:spPr>
          <a:xfrm>
            <a:off x="3584060" y="1890459"/>
            <a:ext cx="2612720" cy="7853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D6B285C-D455-E233-2E77-EBFD35C407A2}"/>
              </a:ext>
            </a:extLst>
          </p:cNvPr>
          <p:cNvSpPr/>
          <p:nvPr/>
        </p:nvSpPr>
        <p:spPr>
          <a:xfrm>
            <a:off x="3698279" y="2891718"/>
            <a:ext cx="2392094" cy="53764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1E00BE"/>
                </a:solidFill>
              </a:rPr>
              <a:t>47 Detaljhandel</a:t>
            </a:r>
          </a:p>
          <a:p>
            <a:pPr algn="ctr"/>
            <a:r>
              <a:rPr lang="sv-SE" sz="900" b="0" i="0" u="none" strike="noStrike" dirty="0">
                <a:solidFill>
                  <a:srgbClr val="1E00BE"/>
                </a:solidFill>
                <a:effectLst/>
              </a:rPr>
              <a:t>t.ex. 47.919 Postorderhandel och detaljhandel på Internet med övriga varor</a:t>
            </a:r>
            <a:endParaRPr lang="sv-SE" sz="900" dirty="0">
              <a:solidFill>
                <a:srgbClr val="1E00BE"/>
              </a:solidFill>
            </a:endParaRPr>
          </a:p>
        </p:txBody>
      </p:sp>
      <p:sp>
        <p:nvSpPr>
          <p:cNvPr id="60" name="Rektangel med rundade hörn 4">
            <a:extLst>
              <a:ext uri="{FF2B5EF4-FFF2-40B4-BE49-F238E27FC236}">
                <a16:creationId xmlns:a16="http://schemas.microsoft.com/office/drawing/2014/main" id="{3C912152-6715-AF01-F2E5-A23B261AB714}"/>
              </a:ext>
            </a:extLst>
          </p:cNvPr>
          <p:cNvSpPr/>
          <p:nvPr/>
        </p:nvSpPr>
        <p:spPr>
          <a:xfrm>
            <a:off x="3584060" y="4591000"/>
            <a:ext cx="2612720" cy="785380"/>
          </a:xfrm>
          <a:prstGeom prst="roundRect">
            <a:avLst/>
          </a:prstGeom>
          <a:solidFill>
            <a:srgbClr val="CDF0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Rektangel med rundade hörn 4">
            <a:extLst>
              <a:ext uri="{FF2B5EF4-FFF2-40B4-BE49-F238E27FC236}">
                <a16:creationId xmlns:a16="http://schemas.microsoft.com/office/drawing/2014/main" id="{3AB42A91-2A4B-E992-1806-456255C32E86}"/>
              </a:ext>
            </a:extLst>
          </p:cNvPr>
          <p:cNvSpPr/>
          <p:nvPr/>
        </p:nvSpPr>
        <p:spPr>
          <a:xfrm>
            <a:off x="3584060" y="3702065"/>
            <a:ext cx="2612720" cy="785380"/>
          </a:xfrm>
          <a:prstGeom prst="roundRect">
            <a:avLst/>
          </a:prstGeom>
          <a:solidFill>
            <a:srgbClr val="FFF0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Rektangel med rundade hörn 4">
            <a:extLst>
              <a:ext uri="{FF2B5EF4-FFF2-40B4-BE49-F238E27FC236}">
                <a16:creationId xmlns:a16="http://schemas.microsoft.com/office/drawing/2014/main" id="{51821230-6BAB-9384-926C-1656D1D8BC54}"/>
              </a:ext>
            </a:extLst>
          </p:cNvPr>
          <p:cNvSpPr/>
          <p:nvPr/>
        </p:nvSpPr>
        <p:spPr>
          <a:xfrm>
            <a:off x="3584060" y="5512704"/>
            <a:ext cx="2612720" cy="785380"/>
          </a:xfrm>
          <a:prstGeom prst="roundRect">
            <a:avLst/>
          </a:prstGeom>
          <a:solidFill>
            <a:srgbClr val="FFCD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059E112F-E4A6-87AC-1A0C-27C750EC5F1A}"/>
              </a:ext>
            </a:extLst>
          </p:cNvPr>
          <p:cNvSpPr/>
          <p:nvPr/>
        </p:nvSpPr>
        <p:spPr>
          <a:xfrm>
            <a:off x="3698279" y="5636569"/>
            <a:ext cx="2392094" cy="53764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1E00BE"/>
                </a:solidFill>
              </a:rPr>
              <a:t>56.1 Restaurangverksamhet</a:t>
            </a:r>
          </a:p>
        </p:txBody>
      </p:sp>
      <p:sp>
        <p:nvSpPr>
          <p:cNvPr id="64" name="Rektangel med rundade hörn 4">
            <a:extLst>
              <a:ext uri="{FF2B5EF4-FFF2-40B4-BE49-F238E27FC236}">
                <a16:creationId xmlns:a16="http://schemas.microsoft.com/office/drawing/2014/main" id="{CA49964E-A393-0A82-B72F-0ED03595D77F}"/>
              </a:ext>
            </a:extLst>
          </p:cNvPr>
          <p:cNvSpPr/>
          <p:nvPr/>
        </p:nvSpPr>
        <p:spPr>
          <a:xfrm>
            <a:off x="6320072" y="2775521"/>
            <a:ext cx="2612720" cy="785380"/>
          </a:xfrm>
          <a:prstGeom prst="roundRect">
            <a:avLst/>
          </a:prstGeom>
          <a:solidFill>
            <a:srgbClr val="87CD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Rektangel med rundade hörn 4">
            <a:extLst>
              <a:ext uri="{FF2B5EF4-FFF2-40B4-BE49-F238E27FC236}">
                <a16:creationId xmlns:a16="http://schemas.microsoft.com/office/drawing/2014/main" id="{DB1BCE75-04DC-58F3-DA3E-BDC6EFACB7D6}"/>
              </a:ext>
            </a:extLst>
          </p:cNvPr>
          <p:cNvSpPr/>
          <p:nvPr/>
        </p:nvSpPr>
        <p:spPr>
          <a:xfrm>
            <a:off x="6320072" y="1886586"/>
            <a:ext cx="2612720" cy="7853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Rektangel med rundade hörn 4">
            <a:extLst>
              <a:ext uri="{FF2B5EF4-FFF2-40B4-BE49-F238E27FC236}">
                <a16:creationId xmlns:a16="http://schemas.microsoft.com/office/drawing/2014/main" id="{E299FE73-48ED-AF67-DACB-02743754D640}"/>
              </a:ext>
            </a:extLst>
          </p:cNvPr>
          <p:cNvSpPr/>
          <p:nvPr/>
        </p:nvSpPr>
        <p:spPr>
          <a:xfrm>
            <a:off x="6320072" y="4587127"/>
            <a:ext cx="2612720" cy="785380"/>
          </a:xfrm>
          <a:prstGeom prst="roundRect">
            <a:avLst/>
          </a:prstGeom>
          <a:solidFill>
            <a:srgbClr val="FFDC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Rektangel med rundade hörn 4">
            <a:extLst>
              <a:ext uri="{FF2B5EF4-FFF2-40B4-BE49-F238E27FC236}">
                <a16:creationId xmlns:a16="http://schemas.microsoft.com/office/drawing/2014/main" id="{E7EFA913-829D-7014-237C-762B70E9A0AF}"/>
              </a:ext>
            </a:extLst>
          </p:cNvPr>
          <p:cNvSpPr/>
          <p:nvPr/>
        </p:nvSpPr>
        <p:spPr>
          <a:xfrm>
            <a:off x="6320072" y="3698192"/>
            <a:ext cx="2612720" cy="785380"/>
          </a:xfrm>
          <a:prstGeom prst="roundRect">
            <a:avLst/>
          </a:prstGeom>
          <a:solidFill>
            <a:srgbClr val="FF8C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1C86ECC1-AC64-7714-137B-C87ADA35142E}"/>
              </a:ext>
            </a:extLst>
          </p:cNvPr>
          <p:cNvSpPr/>
          <p:nvPr/>
        </p:nvSpPr>
        <p:spPr>
          <a:xfrm>
            <a:off x="6443364" y="3822055"/>
            <a:ext cx="2392094" cy="53764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1E00BE"/>
                </a:solidFill>
              </a:rPr>
              <a:t>86 Hälso- och sjukvård</a:t>
            </a:r>
          </a:p>
          <a:p>
            <a:pPr algn="ctr"/>
            <a:r>
              <a:rPr lang="sv-SE" sz="900" b="0" i="0" u="none" strike="noStrike" dirty="0">
                <a:solidFill>
                  <a:srgbClr val="1E00BE"/>
                </a:solidFill>
                <a:effectLst/>
              </a:rPr>
              <a:t>t.ex. 86.909 Annan öppen hälso- och sjukvård, utan läkare</a:t>
            </a:r>
            <a:endParaRPr lang="sv-SE" sz="900" dirty="0">
              <a:solidFill>
                <a:srgbClr val="1E00BE"/>
              </a:solidFill>
            </a:endParaRP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B557CA04-5D83-69BB-4E9B-A19854B00FA0}"/>
              </a:ext>
            </a:extLst>
          </p:cNvPr>
          <p:cNvSpPr/>
          <p:nvPr/>
        </p:nvSpPr>
        <p:spPr>
          <a:xfrm>
            <a:off x="6430385" y="2902555"/>
            <a:ext cx="2392094" cy="53764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1E00BE"/>
                </a:solidFill>
              </a:rPr>
              <a:t>81.210 Lokalvård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23EF80F4-80B2-2850-AF16-1E5AF5A2EFE8}"/>
              </a:ext>
            </a:extLst>
          </p:cNvPr>
          <p:cNvSpPr/>
          <p:nvPr/>
        </p:nvSpPr>
        <p:spPr>
          <a:xfrm>
            <a:off x="3698279" y="3822056"/>
            <a:ext cx="2392094" cy="53764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1E00BE"/>
                </a:solidFill>
              </a:rPr>
              <a:t>43 Specialiserad bygg- och anläggningsverksamhet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3ABF81A6-AD40-E4DD-72A5-4C9075CE640E}"/>
              </a:ext>
            </a:extLst>
          </p:cNvPr>
          <p:cNvSpPr/>
          <p:nvPr/>
        </p:nvSpPr>
        <p:spPr>
          <a:xfrm>
            <a:off x="3676359" y="4723451"/>
            <a:ext cx="2392094" cy="72941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1E00BE"/>
                </a:solidFill>
              </a:rPr>
              <a:t>49.3 Landtransport av passagerare</a:t>
            </a:r>
          </a:p>
          <a:p>
            <a:pPr algn="ctr"/>
            <a:r>
              <a:rPr lang="sv-SE" sz="1000" dirty="0">
                <a:solidFill>
                  <a:srgbClr val="1E00B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t.ex. </a:t>
            </a:r>
            <a:r>
              <a:rPr lang="sv-SE" sz="1000" b="0" i="0" u="none" strike="noStrike" dirty="0">
                <a:solidFill>
                  <a:srgbClr val="1E00BE"/>
                </a:solidFill>
                <a:effectLst/>
              </a:rPr>
              <a:t>49.320 Taxitrafik</a:t>
            </a:r>
            <a:r>
              <a:rPr lang="sv-SE" sz="1000" dirty="0">
                <a:solidFill>
                  <a:srgbClr val="1E00BE"/>
                </a:solidFill>
              </a:rPr>
              <a:t> </a:t>
            </a:r>
            <a:endParaRPr lang="sv-SE" sz="1000" dirty="0">
              <a:solidFill>
                <a:srgbClr val="1E00BE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v-SE" sz="1400" dirty="0">
              <a:solidFill>
                <a:srgbClr val="1E00BE"/>
              </a:solidFill>
            </a:endParaRP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FBD13E0C-960A-0653-9DC4-14E9B6018034}"/>
              </a:ext>
            </a:extLst>
          </p:cNvPr>
          <p:cNvSpPr/>
          <p:nvPr/>
        </p:nvSpPr>
        <p:spPr>
          <a:xfrm>
            <a:off x="3676359" y="2010451"/>
            <a:ext cx="2392094" cy="53764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1E00BE"/>
                </a:solidFill>
              </a:rPr>
              <a:t>45 Handel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BC853F84-27F2-1775-D9D4-96381DE93C36}"/>
              </a:ext>
            </a:extLst>
          </p:cNvPr>
          <p:cNvSpPr/>
          <p:nvPr/>
        </p:nvSpPr>
        <p:spPr>
          <a:xfrm>
            <a:off x="6430385" y="2015782"/>
            <a:ext cx="2392094" cy="53764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1E00BE"/>
                </a:solidFill>
              </a:rPr>
              <a:t>74.1 Specialiserad designverksamhet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13E2537-8D5E-9BD1-3B8C-D49D3A089E2B}"/>
              </a:ext>
            </a:extLst>
          </p:cNvPr>
          <p:cNvSpPr/>
          <p:nvPr/>
        </p:nvSpPr>
        <p:spPr>
          <a:xfrm>
            <a:off x="6430385" y="4693173"/>
            <a:ext cx="2392094" cy="53764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1E00BE"/>
                </a:solidFill>
              </a:rPr>
              <a:t>90.03 Litterärt och konstnärligt skapande </a:t>
            </a:r>
          </a:p>
        </p:txBody>
      </p:sp>
    </p:spTree>
    <p:extLst>
      <p:ext uri="{BB962C8B-B14F-4D97-AF65-F5344CB8AC3E}">
        <p14:creationId xmlns:p14="http://schemas.microsoft.com/office/powerpoint/2010/main" val="3053453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ubrik 2">
            <a:extLst>
              <a:ext uri="{FF2B5EF4-FFF2-40B4-BE49-F238E27FC236}">
                <a16:creationId xmlns:a16="http://schemas.microsoft.com/office/drawing/2014/main" id="{A1C8891D-2CD0-9CEB-906A-6A7AD188D95C}"/>
              </a:ext>
            </a:extLst>
          </p:cNvPr>
          <p:cNvSpPr txBox="1">
            <a:spLocks/>
          </p:cNvSpPr>
          <p:nvPr/>
        </p:nvSpPr>
        <p:spPr>
          <a:xfrm>
            <a:off x="1188853" y="701039"/>
            <a:ext cx="9595687" cy="90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3200" dirty="0"/>
              <a:t>Förändringar inom avdelning R, huvudgrupp 90</a:t>
            </a:r>
          </a:p>
        </p:txBody>
      </p:sp>
      <p:graphicFrame>
        <p:nvGraphicFramePr>
          <p:cNvPr id="12" name="Tabell 11">
            <a:extLst>
              <a:ext uri="{FF2B5EF4-FFF2-40B4-BE49-F238E27FC236}">
                <a16:creationId xmlns:a16="http://schemas.microsoft.com/office/drawing/2014/main" id="{76810C5B-6C6A-5151-E648-17FE5BA7C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851460"/>
              </p:ext>
            </p:extLst>
          </p:nvPr>
        </p:nvGraphicFramePr>
        <p:xfrm>
          <a:off x="1188853" y="2023085"/>
          <a:ext cx="5985670" cy="1942244"/>
        </p:xfrm>
        <a:graphic>
          <a:graphicData uri="http://schemas.openxmlformats.org/drawingml/2006/table">
            <a:tbl>
              <a:tblPr/>
              <a:tblGrid>
                <a:gridCol w="587878">
                  <a:extLst>
                    <a:ext uri="{9D8B030D-6E8A-4147-A177-3AD203B41FA5}">
                      <a16:colId xmlns:a16="http://schemas.microsoft.com/office/drawing/2014/main" val="3812014485"/>
                    </a:ext>
                  </a:extLst>
                </a:gridCol>
                <a:gridCol w="2404957">
                  <a:extLst>
                    <a:ext uri="{9D8B030D-6E8A-4147-A177-3AD203B41FA5}">
                      <a16:colId xmlns:a16="http://schemas.microsoft.com/office/drawing/2014/main" val="3026371845"/>
                    </a:ext>
                  </a:extLst>
                </a:gridCol>
                <a:gridCol w="587878">
                  <a:extLst>
                    <a:ext uri="{9D8B030D-6E8A-4147-A177-3AD203B41FA5}">
                      <a16:colId xmlns:a16="http://schemas.microsoft.com/office/drawing/2014/main" val="1336911176"/>
                    </a:ext>
                  </a:extLst>
                </a:gridCol>
                <a:gridCol w="2404957">
                  <a:extLst>
                    <a:ext uri="{9D8B030D-6E8A-4147-A177-3AD203B41FA5}">
                      <a16:colId xmlns:a16="http://schemas.microsoft.com/office/drawing/2014/main" val="185587112"/>
                    </a:ext>
                  </a:extLst>
                </a:gridCol>
              </a:tblGrid>
              <a:tr h="202608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SNI 2007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Aktivitetsart2007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SNI 2025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Aktivitetsart2025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39236"/>
                  </a:ext>
                </a:extLst>
              </a:tr>
              <a:tr h="202608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90010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Artistisk verksamhet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90200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Scenkonst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08407"/>
                  </a:ext>
                </a:extLst>
              </a:tr>
              <a:tr h="363298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90020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Stödtjänster till artistisk verksamhet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90390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Annan stödverksamhet avseende konstnärligt skapande och scenkonst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024805"/>
                  </a:ext>
                </a:extLst>
              </a:tr>
              <a:tr h="202608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90030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Litterärt och konstnärligt skapande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90110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Litterärt skapande och musikkomposition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667576"/>
                  </a:ext>
                </a:extLst>
              </a:tr>
              <a:tr h="202608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90030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Litterärt och konstnärligt skapande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90120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Bildkonst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90066"/>
                  </a:ext>
                </a:extLst>
              </a:tr>
              <a:tr h="202608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90030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Litterärt och konstnärligt skapande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90130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Annat konstnärligt skapande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22160"/>
                  </a:ext>
                </a:extLst>
              </a:tr>
              <a:tr h="363298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90030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Litterärt och konstnärligt skapande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91300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Bevarande, restaurering och annan stödverksamhet avseende kulturarv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277323"/>
                  </a:ext>
                </a:extLst>
              </a:tr>
              <a:tr h="202608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90040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Drift av teatrar, konserthus o.d.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90310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Drift av teatrar, konserthus o.d.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881634"/>
                  </a:ext>
                </a:extLst>
              </a:tr>
            </a:tbl>
          </a:graphicData>
        </a:graphic>
      </p:graphicFrame>
      <p:sp>
        <p:nvSpPr>
          <p:cNvPr id="17" name="Platshållare för text 1">
            <a:extLst>
              <a:ext uri="{FF2B5EF4-FFF2-40B4-BE49-F238E27FC236}">
                <a16:creationId xmlns:a16="http://schemas.microsoft.com/office/drawing/2014/main" id="{787406AD-1E17-FF19-BDDF-F95C098045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8852" y="4499065"/>
            <a:ext cx="5985669" cy="64443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v-SE" sz="1000" i="1" dirty="0"/>
              <a:t>* Publicerar man sitt eget material bör man vara klassad som utgivare under SNI 58 (Förlagsverksamhet)</a:t>
            </a:r>
          </a:p>
        </p:txBody>
      </p:sp>
    </p:spTree>
    <p:extLst>
      <p:ext uri="{BB962C8B-B14F-4D97-AF65-F5344CB8AC3E}">
        <p14:creationId xmlns:p14="http://schemas.microsoft.com/office/powerpoint/2010/main" val="429294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8FB2D20-7424-70EA-539A-5985F54103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04006" y="1772086"/>
            <a:ext cx="8806793" cy="3770259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sv-SE" sz="1800" dirty="0"/>
              <a:t>SNI står för Standard för svensk näringsgrensindelning och är främst en statistisk standard</a:t>
            </a:r>
            <a:endParaRPr lang="sv-SE" sz="500" dirty="0"/>
          </a:p>
          <a:p>
            <a:pPr fontAlgn="base">
              <a:spcAft>
                <a:spcPct val="0"/>
              </a:spcAft>
            </a:pPr>
            <a:endParaRPr lang="sv-SE" sz="500" dirty="0"/>
          </a:p>
          <a:p>
            <a:pPr fontAlgn="base">
              <a:spcAft>
                <a:spcPct val="0"/>
              </a:spcAft>
            </a:pPr>
            <a:r>
              <a:rPr lang="sv-SE" sz="1800" dirty="0"/>
              <a:t>SNI är den svenska versionen av den europeiska näringsgrensstandarden, NACE</a:t>
            </a:r>
            <a:endParaRPr lang="sv-SE" sz="500" dirty="0"/>
          </a:p>
          <a:p>
            <a:pPr fontAlgn="base">
              <a:spcAft>
                <a:spcPct val="0"/>
              </a:spcAft>
            </a:pPr>
            <a:endParaRPr lang="sv-SE" sz="500" dirty="0"/>
          </a:p>
          <a:p>
            <a:pPr fontAlgn="base">
              <a:spcAft>
                <a:spcPct val="0"/>
              </a:spcAft>
            </a:pPr>
            <a:r>
              <a:rPr lang="sv-SE" sz="1800" dirty="0"/>
              <a:t>SNI och NACE är identiska på de fyra första nivåerna, därutöver har Sverige en femte nationell nivå</a:t>
            </a:r>
            <a:endParaRPr lang="sv-SE" sz="500" dirty="0"/>
          </a:p>
          <a:p>
            <a:pPr fontAlgn="base">
              <a:spcAft>
                <a:spcPct val="0"/>
              </a:spcAft>
            </a:pPr>
            <a:endParaRPr lang="sv-SE" sz="500" dirty="0"/>
          </a:p>
          <a:p>
            <a:pPr fontAlgn="base">
              <a:spcAft>
                <a:spcPct val="0"/>
              </a:spcAft>
            </a:pPr>
            <a:r>
              <a:rPr lang="sv-SE" sz="1800" dirty="0"/>
              <a:t>SNI-koder används för att beskriva den verksamhet som bedrivs i ett företag eller i en organisation</a:t>
            </a:r>
            <a:endParaRPr lang="sv-SE" sz="500" dirty="0"/>
          </a:p>
          <a:p>
            <a:pPr fontAlgn="base">
              <a:spcAft>
                <a:spcPct val="0"/>
              </a:spcAft>
            </a:pPr>
            <a:endParaRPr lang="sv-SE" sz="500" dirty="0"/>
          </a:p>
          <a:p>
            <a:pPr fontAlgn="base">
              <a:spcAft>
                <a:spcPct val="0"/>
              </a:spcAft>
            </a:pPr>
            <a:r>
              <a:rPr lang="sv-SE" sz="1800" dirty="0"/>
              <a:t>SNI-koderna gör det möjligt att jämföra och analysera data både nationellt och internationellt, samt över tid </a:t>
            </a:r>
          </a:p>
          <a:p>
            <a:pPr marL="0" indent="0">
              <a:lnSpc>
                <a:spcPct val="90000"/>
              </a:lnSpc>
              <a:buNone/>
            </a:pPr>
            <a:endParaRPr lang="sv-SE" sz="1800" b="0" i="0" dirty="0">
              <a:effectLst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sv-SE" sz="1800" b="0" i="0" u="none" strike="noStrike" dirty="0">
              <a:effectLst/>
            </a:endParaRPr>
          </a:p>
        </p:txBody>
      </p:sp>
      <p:sp>
        <p:nvSpPr>
          <p:cNvPr id="4" name="Rubrik 2">
            <a:extLst>
              <a:ext uri="{FF2B5EF4-FFF2-40B4-BE49-F238E27FC236}">
                <a16:creationId xmlns:a16="http://schemas.microsoft.com/office/drawing/2014/main" id="{84A4609E-B3B4-B8A6-2DC6-9162F834D90A}"/>
              </a:ext>
            </a:extLst>
          </p:cNvPr>
          <p:cNvSpPr txBox="1">
            <a:spLocks/>
          </p:cNvSpPr>
          <p:nvPr/>
        </p:nvSpPr>
        <p:spPr>
          <a:xfrm>
            <a:off x="1404007" y="701039"/>
            <a:ext cx="9407428" cy="90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3200" dirty="0"/>
              <a:t>Standard för svensk näringsgrensindelning, SNI</a:t>
            </a:r>
          </a:p>
        </p:txBody>
      </p:sp>
    </p:spTree>
    <p:extLst>
      <p:ext uri="{BB962C8B-B14F-4D97-AF65-F5344CB8AC3E}">
        <p14:creationId xmlns:p14="http://schemas.microsoft.com/office/powerpoint/2010/main" val="2115906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FA7D383-68DB-7DD9-AD20-472B561EC3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04007" y="1774641"/>
            <a:ext cx="8501993" cy="3595598"/>
          </a:xfrm>
        </p:spPr>
        <p:txBody>
          <a:bodyPr vert="horz" lIns="0" tIns="0" rIns="0" bIns="0" rtlCol="0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sv-SE" sz="1800" dirty="0"/>
              <a:t>SCB ansvarar för klassifikationen SNI</a:t>
            </a:r>
            <a:endParaRPr lang="sv-SE" sz="500" dirty="0"/>
          </a:p>
          <a:p>
            <a:pPr marL="0" indent="0" fontAlgn="base">
              <a:spcAft>
                <a:spcPct val="0"/>
              </a:spcAft>
              <a:buNone/>
            </a:pPr>
            <a:endParaRPr lang="sv-SE" sz="500" dirty="0"/>
          </a:p>
          <a:p>
            <a:pPr fontAlgn="base">
              <a:spcAft>
                <a:spcPct val="0"/>
              </a:spcAft>
            </a:pPr>
            <a:r>
              <a:rPr lang="sv-SE" sz="1800" dirty="0"/>
              <a:t>Skatteverket ansvarar för inhämtandet av SNI-koder via företagsregistreringen</a:t>
            </a:r>
            <a:endParaRPr lang="sv-SE" sz="500" dirty="0"/>
          </a:p>
          <a:p>
            <a:pPr marL="0" indent="0" fontAlgn="base">
              <a:spcAft>
                <a:spcPct val="0"/>
              </a:spcAft>
              <a:buNone/>
            </a:pPr>
            <a:endParaRPr lang="sv-SE" sz="500" dirty="0"/>
          </a:p>
          <a:p>
            <a:pPr fontAlgn="base">
              <a:spcAft>
                <a:spcPct val="0"/>
              </a:spcAft>
            </a:pPr>
            <a:r>
              <a:rPr lang="sv-SE" sz="1800" dirty="0"/>
              <a:t>Organisatoriskt lagrar SCB SNI-koder både i det statistiska företagsregistret samt i SCB:s allmänna företagsregister</a:t>
            </a:r>
            <a:endParaRPr lang="sv-SE" sz="500" dirty="0"/>
          </a:p>
          <a:p>
            <a:pPr marL="0" indent="0" fontAlgn="base">
              <a:spcAft>
                <a:spcPct val="0"/>
              </a:spcAft>
              <a:buNone/>
            </a:pPr>
            <a:endParaRPr lang="sv-SE" sz="500" dirty="0"/>
          </a:p>
          <a:p>
            <a:pPr fontAlgn="base">
              <a:spcAft>
                <a:spcPct val="0"/>
              </a:spcAft>
            </a:pPr>
            <a:r>
              <a:rPr lang="sv-SE" sz="1800" dirty="0"/>
              <a:t>Information från det allmänna företagsregistret sprids i samhället och används på olika sätt och för olika syften </a:t>
            </a:r>
          </a:p>
          <a:p>
            <a:pPr>
              <a:lnSpc>
                <a:spcPct val="90000"/>
              </a:lnSpc>
            </a:pPr>
            <a:endParaRPr lang="sv-SE" sz="1800" dirty="0"/>
          </a:p>
        </p:txBody>
      </p:sp>
      <p:sp>
        <p:nvSpPr>
          <p:cNvPr id="4" name="Rubrik 2">
            <a:extLst>
              <a:ext uri="{FF2B5EF4-FFF2-40B4-BE49-F238E27FC236}">
                <a16:creationId xmlns:a16="http://schemas.microsoft.com/office/drawing/2014/main" id="{CF4D94E8-E19F-B001-4FF8-D9C462E1B356}"/>
              </a:ext>
            </a:extLst>
          </p:cNvPr>
          <p:cNvSpPr txBox="1">
            <a:spLocks/>
          </p:cNvSpPr>
          <p:nvPr/>
        </p:nvSpPr>
        <p:spPr>
          <a:xfrm>
            <a:off x="1404007" y="701039"/>
            <a:ext cx="9407428" cy="90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3200" dirty="0"/>
              <a:t>Standard för svensk näringsgrensindelning, SNI</a:t>
            </a:r>
          </a:p>
        </p:txBody>
      </p:sp>
    </p:spTree>
    <p:extLst>
      <p:ext uri="{BB962C8B-B14F-4D97-AF65-F5344CB8AC3E}">
        <p14:creationId xmlns:p14="http://schemas.microsoft.com/office/powerpoint/2010/main" val="348629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8FB2D20-7424-70EA-539A-5985F54103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2768" y="2154630"/>
            <a:ext cx="8703803" cy="3893920"/>
          </a:xfrm>
        </p:spPr>
        <p:txBody>
          <a:bodyPr/>
          <a:lstStyle/>
          <a:p>
            <a:pPr marL="0" indent="0" algn="l">
              <a:buNone/>
            </a:pPr>
            <a:endParaRPr lang="sv-SE" sz="1200" b="0" i="0" dirty="0">
              <a:solidFill>
                <a:srgbClr val="0F0865"/>
              </a:solidFill>
              <a:effectLst/>
              <a:latin typeface="Inter"/>
            </a:endParaRPr>
          </a:p>
          <a:p>
            <a:pPr algn="l"/>
            <a:endParaRPr lang="sv-SE" sz="1200" b="0" i="0" dirty="0">
              <a:solidFill>
                <a:srgbClr val="0F0865"/>
              </a:solidFill>
              <a:effectLst/>
              <a:latin typeface="Inter"/>
            </a:endParaRPr>
          </a:p>
          <a:p>
            <a:pPr marL="0" indent="0">
              <a:buNone/>
              <a:defRPr/>
            </a:pPr>
            <a:endParaRPr lang="sv-SE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8A9524A-C92E-E012-527C-7EB243DED4CA}"/>
              </a:ext>
            </a:extLst>
          </p:cNvPr>
          <p:cNvSpPr txBox="1"/>
          <p:nvPr/>
        </p:nvSpPr>
        <p:spPr>
          <a:xfrm>
            <a:off x="1404007" y="1752517"/>
            <a:ext cx="892333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7975" indent="-307975" fontAlgn="base">
              <a:spcBef>
                <a:spcPts val="600"/>
              </a:spcBef>
              <a:spcAft>
                <a:spcPct val="0"/>
              </a:spcAft>
              <a:buSzPct val="93000"/>
              <a:buFont typeface="Arial" panose="020B0604020202020204" pitchFamily="34" charset="0"/>
              <a:buChar char="•"/>
              <a:defRPr/>
            </a:pPr>
            <a:r>
              <a:rPr lang="sv-SE" dirty="0"/>
              <a:t>Koderna används i EU-anpassad ekonomisk statistik, dvs. i princip i all statistik som avser företag, företagande och arbetsmarknad</a:t>
            </a:r>
            <a:endParaRPr lang="sv-SE" sz="500" dirty="0"/>
          </a:p>
          <a:p>
            <a:pPr fontAlgn="base">
              <a:spcBef>
                <a:spcPts val="600"/>
              </a:spcBef>
              <a:spcAft>
                <a:spcPct val="0"/>
              </a:spcAft>
              <a:buSzPct val="93000"/>
              <a:buFont typeface="Arial" panose="020B0604020202020204" pitchFamily="34" charset="0"/>
              <a:defRPr/>
            </a:pPr>
            <a:endParaRPr lang="sv-SE" sz="500" dirty="0"/>
          </a:p>
          <a:p>
            <a:pPr marL="307975" indent="-307975" fontAlgn="base">
              <a:spcBef>
                <a:spcPts val="600"/>
              </a:spcBef>
              <a:spcAft>
                <a:spcPct val="0"/>
              </a:spcAft>
              <a:buSzPct val="93000"/>
              <a:buFont typeface="Arial" panose="020B0604020202020204" pitchFamily="34" charset="0"/>
              <a:buChar char="•"/>
              <a:defRPr/>
            </a:pPr>
            <a:r>
              <a:rPr lang="sv-SE" dirty="0"/>
              <a:t>SNI-koderna används även som underlag till forskning och av myndigheter, regioner och kommuner som underlag till politiska beslut. De är en viktig del i verksamt.se och i andra myndighetsgemensamma tjänster</a:t>
            </a:r>
            <a:endParaRPr lang="sv-SE" sz="500" dirty="0"/>
          </a:p>
          <a:p>
            <a:pPr fontAlgn="base">
              <a:spcBef>
                <a:spcPts val="600"/>
              </a:spcBef>
              <a:spcAft>
                <a:spcPct val="0"/>
              </a:spcAft>
              <a:buSzPct val="93000"/>
              <a:defRPr/>
            </a:pPr>
            <a:endParaRPr lang="sv-SE" sz="500" dirty="0"/>
          </a:p>
          <a:p>
            <a:pPr marL="307975" indent="-307975" fontAlgn="base">
              <a:spcBef>
                <a:spcPts val="600"/>
              </a:spcBef>
              <a:spcAft>
                <a:spcPct val="0"/>
              </a:spcAft>
              <a:buSzPct val="93000"/>
              <a:buFont typeface="Arial" panose="020B0604020202020204" pitchFamily="34" charset="0"/>
              <a:buChar char="•"/>
              <a:defRPr/>
            </a:pPr>
            <a:r>
              <a:rPr lang="sv-SE" dirty="0"/>
              <a:t>Utifrån SNI-koden kan företag få information om regelförändringar som påverkar företaget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E64EFEC-A937-E2C6-31AB-C30EE88630A8}"/>
              </a:ext>
            </a:extLst>
          </p:cNvPr>
          <p:cNvSpPr txBox="1">
            <a:spLocks/>
          </p:cNvSpPr>
          <p:nvPr/>
        </p:nvSpPr>
        <p:spPr>
          <a:xfrm>
            <a:off x="1404007" y="701039"/>
            <a:ext cx="9407428" cy="90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3200" dirty="0"/>
              <a:t>Det är viktigt att ha rätt SNI-kod för att…</a:t>
            </a:r>
          </a:p>
        </p:txBody>
      </p:sp>
    </p:spTree>
    <p:extLst>
      <p:ext uri="{BB962C8B-B14F-4D97-AF65-F5344CB8AC3E}">
        <p14:creationId xmlns:p14="http://schemas.microsoft.com/office/powerpoint/2010/main" val="84220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D846028-6C6B-47FE-BBE7-476072A998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04007" y="1777289"/>
            <a:ext cx="8652601" cy="389826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v-SE" sz="1800" dirty="0"/>
              <a:t>Företagets synlighet kan påverkas, många upplysningssidor erbjuder möjlighet att filtrera fram alla företag inom en specifik bransch</a:t>
            </a:r>
            <a:endParaRPr lang="sv-SE" sz="500" dirty="0"/>
          </a:p>
          <a:p>
            <a:pPr marL="0" indent="0">
              <a:buNone/>
              <a:defRPr/>
            </a:pPr>
            <a:endParaRPr lang="sv-SE" sz="500" dirty="0"/>
          </a:p>
          <a:p>
            <a:pPr>
              <a:defRPr/>
            </a:pPr>
            <a:r>
              <a:rPr lang="sv-SE" sz="1800" dirty="0"/>
              <a:t>Företagets kreditvärdighet kan påverkas hos upplysningsföretag, eftersom branschen i sig kan påverka kreditvärdigheten</a:t>
            </a:r>
            <a:endParaRPr lang="sv-SE" sz="500" dirty="0"/>
          </a:p>
          <a:p>
            <a:pPr marL="0" indent="0">
              <a:buNone/>
              <a:defRPr/>
            </a:pPr>
            <a:endParaRPr lang="sv-SE" sz="500" dirty="0"/>
          </a:p>
          <a:p>
            <a:pPr>
              <a:defRPr/>
            </a:pPr>
            <a:r>
              <a:rPr lang="sv-SE" sz="1800" dirty="0"/>
              <a:t>Företagets kostnader för försäkringar kan påverkas av SNI-koden. I värsta fall kan ett företag också vara felaktigt försäkrat utifrån felaktig SNI-kod</a:t>
            </a:r>
            <a:endParaRPr lang="sv-SE" sz="500" dirty="0"/>
          </a:p>
          <a:p>
            <a:pPr marL="0" indent="0">
              <a:buNone/>
              <a:defRPr/>
            </a:pPr>
            <a:endParaRPr lang="sv-SE" sz="500" dirty="0"/>
          </a:p>
          <a:p>
            <a:pPr>
              <a:defRPr/>
            </a:pPr>
            <a:r>
              <a:rPr lang="sv-SE" sz="1800" dirty="0"/>
              <a:t>Företaget kan få information och reklam som riktas specifikt till den bransch de har SNI-kod för</a:t>
            </a:r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56E77C30-F415-981D-AD8B-5D8FBC86C4B2}"/>
              </a:ext>
            </a:extLst>
          </p:cNvPr>
          <p:cNvSpPr txBox="1">
            <a:spLocks/>
          </p:cNvSpPr>
          <p:nvPr/>
        </p:nvSpPr>
        <p:spPr>
          <a:xfrm>
            <a:off x="1404007" y="701039"/>
            <a:ext cx="9407428" cy="90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3200" dirty="0"/>
              <a:t>Andra exempel på vikten av rätt SNI-kod</a:t>
            </a:r>
          </a:p>
        </p:txBody>
      </p:sp>
    </p:spTree>
    <p:extLst>
      <p:ext uri="{BB962C8B-B14F-4D97-AF65-F5344CB8AC3E}">
        <p14:creationId xmlns:p14="http://schemas.microsoft.com/office/powerpoint/2010/main" val="3035628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8FB2D20-7424-70EA-539A-5985F54103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294" y="1922224"/>
            <a:ext cx="8804999" cy="304422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v-SE" sz="1800" dirty="0"/>
              <a:t>I slutet av året, 2025, lanserar SCB nya SNI-koder. Förändringen sker för att stämma överens med en ny version av branschkoder inom EU</a:t>
            </a:r>
            <a:endParaRPr lang="sv-SE" sz="500" dirty="0"/>
          </a:p>
          <a:p>
            <a:pPr marL="0" indent="0">
              <a:buNone/>
              <a:defRPr/>
            </a:pPr>
            <a:endParaRPr lang="sv-SE" sz="500" dirty="0"/>
          </a:p>
          <a:p>
            <a:pPr>
              <a:defRPr/>
            </a:pPr>
            <a:r>
              <a:rPr lang="sv-SE" sz="1800" dirty="0"/>
              <a:t>Det här innebär att man som företagare under året behöver se över sina nuvarande SNI-koder och man kan behöva uppdatera koderna via en e-tjänst på verksamt.se.</a:t>
            </a:r>
            <a:endParaRPr lang="sv-SE" sz="500" dirty="0"/>
          </a:p>
          <a:p>
            <a:pPr marL="0" indent="0">
              <a:buNone/>
              <a:defRPr/>
            </a:pPr>
            <a:r>
              <a:rPr lang="sv-SE" sz="500" dirty="0"/>
              <a:t> </a:t>
            </a:r>
          </a:p>
          <a:p>
            <a:pPr marL="307975" indent="-307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/>
              <a:t>Sverige för in de nya koderna i det statistiska företagsregistret fr o m december 2025 för statistikens användning</a:t>
            </a:r>
            <a:endParaRPr lang="sv-SE" sz="500" dirty="0"/>
          </a:p>
          <a:p>
            <a:pPr marL="307975" indent="-307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500" dirty="0"/>
          </a:p>
          <a:p>
            <a:pPr marL="307975" indent="-307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/>
              <a:t>Koderna sprids därefter i samhället via SCB:s allmänna företagsregister</a:t>
            </a:r>
          </a:p>
          <a:p>
            <a:pPr>
              <a:lnSpc>
                <a:spcPct val="90000"/>
              </a:lnSpc>
              <a:defRPr/>
            </a:pPr>
            <a:endParaRPr lang="sv-SE" sz="1800" dirty="0"/>
          </a:p>
          <a:p>
            <a:pPr>
              <a:lnSpc>
                <a:spcPct val="90000"/>
              </a:lnSpc>
            </a:pPr>
            <a:endParaRPr lang="sv-SE" sz="1800" b="0" i="0" dirty="0">
              <a:effectLst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sv-SE" sz="1800" b="0" i="0" u="none" strike="noStrike" dirty="0">
              <a:effectLst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AF37E72-17B3-5B72-D32B-FF1B8B1FECDC}"/>
              </a:ext>
            </a:extLst>
          </p:cNvPr>
          <p:cNvSpPr txBox="1">
            <a:spLocks/>
          </p:cNvSpPr>
          <p:nvPr/>
        </p:nvSpPr>
        <p:spPr>
          <a:xfrm>
            <a:off x="1404007" y="701039"/>
            <a:ext cx="9407428" cy="90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3200" dirty="0"/>
              <a:t>Nya SNI 2025 ersätter dagens SNI 2007</a:t>
            </a:r>
          </a:p>
        </p:txBody>
      </p:sp>
    </p:spTree>
    <p:extLst>
      <p:ext uri="{BB962C8B-B14F-4D97-AF65-F5344CB8AC3E}">
        <p14:creationId xmlns:p14="http://schemas.microsoft.com/office/powerpoint/2010/main" val="2835750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9A4B12B-D787-F6AA-7FD6-1ED968B07E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04007" y="2091271"/>
            <a:ext cx="7809918" cy="2675457"/>
          </a:xfrm>
        </p:spPr>
        <p:txBody>
          <a:bodyPr>
            <a:noAutofit/>
          </a:bodyPr>
          <a:lstStyle/>
          <a:p>
            <a:r>
              <a:rPr lang="sv-SE" sz="1800" dirty="0"/>
              <a:t>För de flesta innebär ändringen att man får en ny kod, men med samma innehåll som idag</a:t>
            </a:r>
            <a:endParaRPr lang="sv-SE" sz="500" dirty="0"/>
          </a:p>
          <a:p>
            <a:pPr marL="0" indent="0">
              <a:buNone/>
            </a:pPr>
            <a:endParaRPr lang="sv-SE" sz="500" dirty="0"/>
          </a:p>
          <a:p>
            <a:r>
              <a:rPr lang="sv-SE" sz="1800" dirty="0"/>
              <a:t>Men för omkring 30 procent av företagen kommer SNI-koden att delas upp. Delar av innehållet flyttas till andra koder</a:t>
            </a:r>
            <a:endParaRPr lang="sv-SE" sz="500" dirty="0"/>
          </a:p>
          <a:p>
            <a:pPr marL="0" indent="0">
              <a:buNone/>
            </a:pPr>
            <a:endParaRPr lang="sv-SE" sz="500" dirty="0"/>
          </a:p>
          <a:p>
            <a:r>
              <a:rPr lang="sv-SE" sz="1800" dirty="0"/>
              <a:t>Under året kan berörda företag ändra nuvarande SNI-kod till den nya via en e-tjänst på verksamt.se. E-tjänsten har varit igång sedan i slutet av januari</a:t>
            </a:r>
          </a:p>
          <a:p>
            <a:pPr>
              <a:lnSpc>
                <a:spcPct val="90000"/>
              </a:lnSpc>
            </a:pPr>
            <a:endParaRPr lang="sv-SE" sz="1800" dirty="0"/>
          </a:p>
          <a:p>
            <a:pPr marL="0" indent="0">
              <a:lnSpc>
                <a:spcPct val="90000"/>
              </a:lnSpc>
              <a:buNone/>
            </a:pPr>
            <a:endParaRPr lang="sv-SE" sz="18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2D47DCF-B8E5-125D-A9FD-0C43C38B2304}"/>
              </a:ext>
            </a:extLst>
          </p:cNvPr>
          <p:cNvSpPr txBox="1">
            <a:spLocks/>
          </p:cNvSpPr>
          <p:nvPr/>
        </p:nvSpPr>
        <p:spPr>
          <a:xfrm>
            <a:off x="1404007" y="701039"/>
            <a:ext cx="9407428" cy="90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3200" dirty="0"/>
              <a:t>Hur kommer bytet till SNI 2025 att påverka företagen?</a:t>
            </a:r>
          </a:p>
        </p:txBody>
      </p:sp>
    </p:spTree>
    <p:extLst>
      <p:ext uri="{BB962C8B-B14F-4D97-AF65-F5344CB8AC3E}">
        <p14:creationId xmlns:p14="http://schemas.microsoft.com/office/powerpoint/2010/main" val="600616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2">
            <a:extLst>
              <a:ext uri="{FF2B5EF4-FFF2-40B4-BE49-F238E27FC236}">
                <a16:creationId xmlns:a16="http://schemas.microsoft.com/office/drawing/2014/main" id="{39B648C1-D65A-D0BC-B7CC-533CED0285A4}"/>
              </a:ext>
            </a:extLst>
          </p:cNvPr>
          <p:cNvSpPr txBox="1">
            <a:spLocks/>
          </p:cNvSpPr>
          <p:nvPr/>
        </p:nvSpPr>
        <p:spPr>
          <a:xfrm>
            <a:off x="1188854" y="701039"/>
            <a:ext cx="5661526" cy="90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endParaRPr lang="sv-SE" sz="29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E0B0AAC-BC6E-C5BA-E835-A63997355E01}"/>
              </a:ext>
            </a:extLst>
          </p:cNvPr>
          <p:cNvSpPr txBox="1"/>
          <p:nvPr/>
        </p:nvSpPr>
        <p:spPr>
          <a:xfrm>
            <a:off x="1404007" y="1714072"/>
            <a:ext cx="7569664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7975" indent="-307975" fontAlgn="base">
              <a:spcBef>
                <a:spcPts val="600"/>
              </a:spcBef>
              <a:spcAft>
                <a:spcPct val="0"/>
              </a:spcAft>
              <a:buSzPct val="93000"/>
              <a:buFont typeface="Arial" panose="020B0604020202020204" pitchFamily="34" charset="0"/>
              <a:buChar char="•"/>
              <a:defRPr/>
            </a:pPr>
            <a:r>
              <a:rPr lang="sv-SE" dirty="0"/>
              <a:t>Se till att dagens SNI-koder är korrekta! (</a:t>
            </a:r>
            <a:r>
              <a:rPr lang="sv-SE" dirty="0">
                <a:hlinkClick r:id="rId3"/>
              </a:rPr>
              <a:t>F-skatt, moms, arbetsgivare och SNI - verksamt.se</a:t>
            </a:r>
            <a:r>
              <a:rPr lang="sv-SE" dirty="0"/>
              <a:t>)</a:t>
            </a:r>
            <a:endParaRPr lang="sv-SE" sz="500" dirty="0"/>
          </a:p>
          <a:p>
            <a:pPr fontAlgn="base">
              <a:spcBef>
                <a:spcPts val="600"/>
              </a:spcBef>
              <a:spcAft>
                <a:spcPct val="0"/>
              </a:spcAft>
              <a:buSzPct val="93000"/>
              <a:defRPr/>
            </a:pPr>
            <a:endParaRPr lang="sv-SE" sz="500" dirty="0"/>
          </a:p>
          <a:p>
            <a:pPr marL="307975" indent="-307975" fontAlgn="base">
              <a:spcBef>
                <a:spcPts val="600"/>
              </a:spcBef>
              <a:spcAft>
                <a:spcPct val="0"/>
              </a:spcAft>
              <a:buSzPct val="93000"/>
              <a:buFont typeface="Arial" panose="020B0604020202020204" pitchFamily="34" charset="0"/>
              <a:buChar char="•"/>
              <a:defRPr/>
            </a:pPr>
            <a:r>
              <a:rPr lang="sv-SE" dirty="0"/>
              <a:t>Nu kan företagen uppdatera till SNI 2025 via denna e-tjänst </a:t>
            </a:r>
            <a:r>
              <a:rPr lang="sv-SE" dirty="0">
                <a:hlinkClick r:id="rId4"/>
              </a:rPr>
              <a:t>https://verksamt.se/sni2025</a:t>
            </a:r>
            <a:endParaRPr lang="sv-SE" sz="500" dirty="0"/>
          </a:p>
          <a:p>
            <a:pPr fontAlgn="base">
              <a:spcBef>
                <a:spcPts val="600"/>
              </a:spcBef>
              <a:spcAft>
                <a:spcPct val="0"/>
              </a:spcAft>
              <a:buSzPct val="93000"/>
              <a:defRPr/>
            </a:pPr>
            <a:endParaRPr lang="sv-SE" sz="500" dirty="0"/>
          </a:p>
          <a:p>
            <a:pPr marL="307975" indent="-307975" fontAlgn="base">
              <a:spcBef>
                <a:spcPts val="600"/>
              </a:spcBef>
              <a:spcAft>
                <a:spcPct val="0"/>
              </a:spcAft>
              <a:buSzPct val="93000"/>
              <a:buFont typeface="Arial" panose="020B0604020202020204" pitchFamily="34" charset="0"/>
              <a:buChar char="•"/>
              <a:defRPr/>
            </a:pPr>
            <a:r>
              <a:rPr lang="sv-SE" dirty="0"/>
              <a:t>Mer information finns på </a:t>
            </a:r>
            <a:r>
              <a:rPr lang="sv-SE" dirty="0">
                <a:hlinkClick r:id="rId5"/>
              </a:rPr>
              <a:t>SNI 2025</a:t>
            </a:r>
            <a:endParaRPr lang="sv-SE" sz="500" dirty="0"/>
          </a:p>
          <a:p>
            <a:pPr fontAlgn="base">
              <a:spcBef>
                <a:spcPts val="600"/>
              </a:spcBef>
              <a:spcAft>
                <a:spcPct val="0"/>
              </a:spcAft>
              <a:buSzPct val="93000"/>
              <a:defRPr/>
            </a:pPr>
            <a:endParaRPr lang="sv-SE" sz="500" dirty="0"/>
          </a:p>
          <a:p>
            <a:pPr marL="307975" indent="-307975" fontAlgn="base">
              <a:spcBef>
                <a:spcPts val="600"/>
              </a:spcBef>
              <a:spcAft>
                <a:spcPct val="0"/>
              </a:spcAft>
              <a:buSzPct val="93000"/>
              <a:buFont typeface="Arial" panose="020B0604020202020204" pitchFamily="34" charset="0"/>
              <a:buChar char="•"/>
              <a:defRPr/>
            </a:pPr>
            <a:r>
              <a:rPr lang="sv-SE" dirty="0"/>
              <a:t>Frågor ställs till </a:t>
            </a:r>
            <a:r>
              <a:rPr lang="sv-SE" b="1" dirty="0"/>
              <a:t>sni2025@scb.se</a:t>
            </a:r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B4EC50DA-35BE-9FDE-257F-AF41B4A85642}"/>
              </a:ext>
            </a:extLst>
          </p:cNvPr>
          <p:cNvSpPr txBox="1">
            <a:spLocks/>
          </p:cNvSpPr>
          <p:nvPr/>
        </p:nvSpPr>
        <p:spPr>
          <a:xfrm>
            <a:off x="1404007" y="701039"/>
            <a:ext cx="9407428" cy="90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3200" dirty="0"/>
              <a:t>Viktigt!</a:t>
            </a:r>
          </a:p>
        </p:txBody>
      </p:sp>
    </p:spTree>
    <p:extLst>
      <p:ext uri="{BB962C8B-B14F-4D97-AF65-F5344CB8AC3E}">
        <p14:creationId xmlns:p14="http://schemas.microsoft.com/office/powerpoint/2010/main" val="95387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B974B7DF-9656-DC1B-7B32-653848CFFBC2}"/>
              </a:ext>
            </a:extLst>
          </p:cNvPr>
          <p:cNvGrpSpPr/>
          <p:nvPr/>
        </p:nvGrpSpPr>
        <p:grpSpPr>
          <a:xfrm>
            <a:off x="2421970" y="2330530"/>
            <a:ext cx="6131574" cy="3826431"/>
            <a:chOff x="3390159" y="2244584"/>
            <a:chExt cx="6131574" cy="3826431"/>
          </a:xfrm>
        </p:grpSpPr>
        <p:sp>
          <p:nvSpPr>
            <p:cNvPr id="7" name="Rektangel med rundade hörn 4">
              <a:extLst>
                <a:ext uri="{FF2B5EF4-FFF2-40B4-BE49-F238E27FC236}">
                  <a16:creationId xmlns:a16="http://schemas.microsoft.com/office/drawing/2014/main" id="{BE1B4462-2117-965F-04FA-8BC46C7976FA}"/>
                </a:ext>
              </a:extLst>
            </p:cNvPr>
            <p:cNvSpPr/>
            <p:nvPr/>
          </p:nvSpPr>
          <p:spPr>
            <a:xfrm>
              <a:off x="5174945" y="3357727"/>
              <a:ext cx="1900451" cy="7853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ktangel med rundade hörn 4">
              <a:extLst>
                <a:ext uri="{FF2B5EF4-FFF2-40B4-BE49-F238E27FC236}">
                  <a16:creationId xmlns:a16="http://schemas.microsoft.com/office/drawing/2014/main" id="{935623BE-1B5A-22C7-D6F3-0BFF96B7A81B}"/>
                </a:ext>
              </a:extLst>
            </p:cNvPr>
            <p:cNvSpPr/>
            <p:nvPr/>
          </p:nvSpPr>
          <p:spPr>
            <a:xfrm>
              <a:off x="5174945" y="2244584"/>
              <a:ext cx="1900451" cy="7853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ktangel med rundade hörn 4">
              <a:extLst>
                <a:ext uri="{FF2B5EF4-FFF2-40B4-BE49-F238E27FC236}">
                  <a16:creationId xmlns:a16="http://schemas.microsoft.com/office/drawing/2014/main" id="{094846D2-A083-2656-6D09-172819D30AD3}"/>
                </a:ext>
              </a:extLst>
            </p:cNvPr>
            <p:cNvSpPr/>
            <p:nvPr/>
          </p:nvSpPr>
          <p:spPr>
            <a:xfrm>
              <a:off x="5174945" y="4470039"/>
              <a:ext cx="1900451" cy="785380"/>
            </a:xfrm>
            <a:prstGeom prst="roundRect">
              <a:avLst/>
            </a:prstGeom>
            <a:solidFill>
              <a:srgbClr val="FFF0B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5B07914E-5D6F-CC4B-8A86-7E3036381759}"/>
                </a:ext>
              </a:extLst>
            </p:cNvPr>
            <p:cNvSpPr/>
            <p:nvPr/>
          </p:nvSpPr>
          <p:spPr>
            <a:xfrm>
              <a:off x="4904409" y="2352226"/>
              <a:ext cx="2392094" cy="537649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chemeClr val="tx1"/>
                  </a:solidFill>
                </a:rPr>
                <a:t>ISIC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9881C892-D8B0-B95D-273B-040B7F78D396}"/>
                </a:ext>
              </a:extLst>
            </p:cNvPr>
            <p:cNvSpPr/>
            <p:nvPr/>
          </p:nvSpPr>
          <p:spPr>
            <a:xfrm>
              <a:off x="3390159" y="2368449"/>
              <a:ext cx="1601460" cy="537649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600" dirty="0">
                  <a:solidFill>
                    <a:schemeClr val="tx1"/>
                  </a:solidFill>
                </a:rPr>
                <a:t>Global nivå</a:t>
              </a: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CA2B9652-A17A-A1F6-1F46-C92C4A7615DB}"/>
                </a:ext>
              </a:extLst>
            </p:cNvPr>
            <p:cNvSpPr/>
            <p:nvPr/>
          </p:nvSpPr>
          <p:spPr>
            <a:xfrm>
              <a:off x="4904409" y="3483877"/>
              <a:ext cx="2392094" cy="537649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chemeClr val="tx1"/>
                  </a:solidFill>
                </a:rPr>
                <a:t>NACE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CDF254D-DF25-3589-C830-B48D15CF3582}"/>
                </a:ext>
              </a:extLst>
            </p:cNvPr>
            <p:cNvSpPr/>
            <p:nvPr/>
          </p:nvSpPr>
          <p:spPr>
            <a:xfrm>
              <a:off x="3390159" y="3500100"/>
              <a:ext cx="1601460" cy="537649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600" dirty="0">
                  <a:solidFill>
                    <a:schemeClr val="tx1"/>
                  </a:solidFill>
                </a:rPr>
                <a:t>Europeisk nivå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6E9F48F5-8EE4-CCEB-0E6D-C76E3480D8A7}"/>
                </a:ext>
              </a:extLst>
            </p:cNvPr>
            <p:cNvSpPr/>
            <p:nvPr/>
          </p:nvSpPr>
          <p:spPr>
            <a:xfrm>
              <a:off x="4920885" y="4577681"/>
              <a:ext cx="2392094" cy="537649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solidFill>
                    <a:schemeClr val="tx1"/>
                  </a:solidFill>
                </a:rPr>
                <a:t>SNI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F5EAC692-F4C6-8908-4FFE-ECD29A7D72D6}"/>
                </a:ext>
              </a:extLst>
            </p:cNvPr>
            <p:cNvSpPr/>
            <p:nvPr/>
          </p:nvSpPr>
          <p:spPr>
            <a:xfrm>
              <a:off x="3390159" y="4593904"/>
              <a:ext cx="1601460" cy="537649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600" dirty="0">
                  <a:solidFill>
                    <a:schemeClr val="tx1"/>
                  </a:solidFill>
                </a:rPr>
                <a:t>Svensk nivå</a:t>
              </a:r>
            </a:p>
          </p:txBody>
        </p:sp>
        <p:cxnSp>
          <p:nvCxnSpPr>
            <p:cNvPr id="17" name="Rak pilkoppling 16">
              <a:extLst>
                <a:ext uri="{FF2B5EF4-FFF2-40B4-BE49-F238E27FC236}">
                  <a16:creationId xmlns:a16="http://schemas.microsoft.com/office/drawing/2014/main" id="{020BC926-F430-E48C-5C1E-220E5F9B2734}"/>
                </a:ext>
              </a:extLst>
            </p:cNvPr>
            <p:cNvCxnSpPr>
              <a:endCxn id="7" idx="0"/>
            </p:cNvCxnSpPr>
            <p:nvPr/>
          </p:nvCxnSpPr>
          <p:spPr>
            <a:xfrm flipH="1">
              <a:off x="6125171" y="3029964"/>
              <a:ext cx="655" cy="3277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k pilkoppling 17">
              <a:extLst>
                <a:ext uri="{FF2B5EF4-FFF2-40B4-BE49-F238E27FC236}">
                  <a16:creationId xmlns:a16="http://schemas.microsoft.com/office/drawing/2014/main" id="{50FDA21F-99E4-03CB-CA46-C76F4C4526F7}"/>
                </a:ext>
              </a:extLst>
            </p:cNvPr>
            <p:cNvCxnSpPr/>
            <p:nvPr/>
          </p:nvCxnSpPr>
          <p:spPr>
            <a:xfrm flipH="1">
              <a:off x="6125170" y="4151563"/>
              <a:ext cx="655" cy="3277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7E9CFE22-A3FE-A4FE-4385-FD6B53700B4D}"/>
                </a:ext>
              </a:extLst>
            </p:cNvPr>
            <p:cNvSpPr/>
            <p:nvPr/>
          </p:nvSpPr>
          <p:spPr>
            <a:xfrm>
              <a:off x="7187234" y="2336003"/>
              <a:ext cx="2174213" cy="537649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000" i="1" dirty="0">
                  <a:solidFill>
                    <a:schemeClr val="tx1"/>
                  </a:solidFill>
                </a:rPr>
                <a:t>International Standard Industrial </a:t>
              </a:r>
              <a:r>
                <a:rPr lang="sv-SE" sz="1000" i="1" dirty="0" err="1">
                  <a:solidFill>
                    <a:schemeClr val="tx1"/>
                  </a:solidFill>
                </a:rPr>
                <a:t>Classification</a:t>
              </a:r>
              <a:endParaRPr lang="sv-SE" sz="1000" i="1" dirty="0">
                <a:solidFill>
                  <a:schemeClr val="tx1"/>
                </a:solidFill>
              </a:endParaRP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FF9084D1-349B-4071-1544-C4DBD5341D25}"/>
                </a:ext>
              </a:extLst>
            </p:cNvPr>
            <p:cNvSpPr/>
            <p:nvPr/>
          </p:nvSpPr>
          <p:spPr>
            <a:xfrm>
              <a:off x="7181766" y="3456842"/>
              <a:ext cx="2174213" cy="537649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000" i="1" dirty="0" err="1">
                  <a:solidFill>
                    <a:schemeClr val="tx1"/>
                  </a:solidFill>
                </a:rPr>
                <a:t>Nomenclature</a:t>
              </a:r>
              <a:r>
                <a:rPr lang="sv-SE" sz="1000" i="1" dirty="0">
                  <a:solidFill>
                    <a:schemeClr val="tx1"/>
                  </a:solidFill>
                </a:rPr>
                <a:t> </a:t>
              </a:r>
              <a:r>
                <a:rPr lang="sv-SE" sz="1000" i="1" dirty="0" err="1">
                  <a:solidFill>
                    <a:schemeClr val="tx1"/>
                  </a:solidFill>
                </a:rPr>
                <a:t>statistique</a:t>
              </a:r>
              <a:r>
                <a:rPr lang="sv-SE" sz="1000" i="1" dirty="0">
                  <a:solidFill>
                    <a:schemeClr val="tx1"/>
                  </a:solidFill>
                </a:rPr>
                <a:t> des </a:t>
              </a:r>
              <a:r>
                <a:rPr lang="sv-SE" sz="1000" i="1" dirty="0" err="1">
                  <a:solidFill>
                    <a:schemeClr val="tx1"/>
                  </a:solidFill>
                </a:rPr>
                <a:t>activités</a:t>
              </a:r>
              <a:r>
                <a:rPr lang="sv-SE" sz="1000" i="1" dirty="0">
                  <a:solidFill>
                    <a:schemeClr val="tx1"/>
                  </a:solidFill>
                </a:rPr>
                <a:t> dans la </a:t>
              </a:r>
              <a:r>
                <a:rPr lang="sv-SE" sz="1000" i="1" dirty="0" err="1">
                  <a:solidFill>
                    <a:schemeClr val="tx1"/>
                  </a:solidFill>
                </a:rPr>
                <a:t>Communauté</a:t>
              </a:r>
              <a:r>
                <a:rPr lang="sv-SE" sz="1000" i="1" dirty="0">
                  <a:solidFill>
                    <a:schemeClr val="tx1"/>
                  </a:solidFill>
                </a:rPr>
                <a:t> </a:t>
              </a:r>
              <a:r>
                <a:rPr lang="sv-SE" sz="1000" i="1" dirty="0" err="1">
                  <a:solidFill>
                    <a:schemeClr val="tx1"/>
                  </a:solidFill>
                </a:rPr>
                <a:t>européenne</a:t>
              </a:r>
              <a:endParaRPr lang="sv-SE" sz="1000" i="1" dirty="0">
                <a:solidFill>
                  <a:schemeClr val="tx1"/>
                </a:solidFill>
              </a:endParaRPr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8C01DABE-1D2E-8496-961E-95F7449FF1DF}"/>
                </a:ext>
              </a:extLst>
            </p:cNvPr>
            <p:cNvSpPr/>
            <p:nvPr/>
          </p:nvSpPr>
          <p:spPr>
            <a:xfrm>
              <a:off x="7181765" y="4561143"/>
              <a:ext cx="2174213" cy="537649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000" i="1" dirty="0">
                  <a:solidFill>
                    <a:schemeClr val="tx1"/>
                  </a:solidFill>
                </a:rPr>
                <a:t>Standard för Svensk Näringsgrensindelning</a:t>
              </a:r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F9FA4BEE-634B-A95F-2A0B-DB26C9688748}"/>
                </a:ext>
              </a:extLst>
            </p:cNvPr>
            <p:cNvSpPr/>
            <p:nvPr/>
          </p:nvSpPr>
          <p:spPr>
            <a:xfrm>
              <a:off x="3390159" y="5533366"/>
              <a:ext cx="6131574" cy="537649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600" dirty="0">
                  <a:solidFill>
                    <a:schemeClr val="tx1"/>
                  </a:solidFill>
                </a:rPr>
                <a:t>Alla tre nivåerna revideras, nuvarande SNI 2007 blir SNI 2025</a:t>
              </a:r>
            </a:p>
          </p:txBody>
        </p:sp>
      </p:grpSp>
      <p:sp>
        <p:nvSpPr>
          <p:cNvPr id="2" name="Rubrik 2">
            <a:extLst>
              <a:ext uri="{FF2B5EF4-FFF2-40B4-BE49-F238E27FC236}">
                <a16:creationId xmlns:a16="http://schemas.microsoft.com/office/drawing/2014/main" id="{B22FEF92-94D8-A32F-A6C2-1CB643736B90}"/>
              </a:ext>
            </a:extLst>
          </p:cNvPr>
          <p:cNvSpPr txBox="1">
            <a:spLocks/>
          </p:cNvSpPr>
          <p:nvPr/>
        </p:nvSpPr>
        <p:spPr>
          <a:xfrm>
            <a:off x="1404007" y="701039"/>
            <a:ext cx="9407428" cy="908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3200" dirty="0"/>
              <a:t>SNI ingår i ett internationellt system för ekonomiska klassifikationer</a:t>
            </a:r>
          </a:p>
        </p:txBody>
      </p:sp>
    </p:spTree>
    <p:extLst>
      <p:ext uri="{BB962C8B-B14F-4D97-AF65-F5344CB8AC3E}">
        <p14:creationId xmlns:p14="http://schemas.microsoft.com/office/powerpoint/2010/main" val="3219089991"/>
      </p:ext>
    </p:extLst>
  </p:cSld>
  <p:clrMapOvr>
    <a:masterClrMapping/>
  </p:clrMapOvr>
</p:sld>
</file>

<file path=ppt/theme/theme1.xml><?xml version="1.0" encoding="utf-8"?>
<a:theme xmlns:a="http://schemas.openxmlformats.org/drawingml/2006/main" name="SCB">
  <a:themeElements>
    <a:clrScheme name="SCB">
      <a:dk1>
        <a:sysClr val="windowText" lastClr="000000"/>
      </a:dk1>
      <a:lt1>
        <a:sysClr val="window" lastClr="FFFFFF"/>
      </a:lt1>
      <a:dk2>
        <a:srgbClr val="1E00BE"/>
      </a:dk2>
      <a:lt2>
        <a:srgbClr val="FFFFFF"/>
      </a:lt2>
      <a:accent1>
        <a:srgbClr val="91289B"/>
      </a:accent1>
      <a:accent2>
        <a:srgbClr val="329B46"/>
      </a:accent2>
      <a:accent3>
        <a:srgbClr val="F05A3C"/>
      </a:accent3>
      <a:accent4>
        <a:srgbClr val="FFBE2D"/>
      </a:accent4>
      <a:accent5>
        <a:srgbClr val="0AAFEB"/>
      </a:accent5>
      <a:accent6>
        <a:srgbClr val="878782"/>
      </a:accent6>
      <a:hlink>
        <a:srgbClr val="190069"/>
      </a:hlink>
      <a:folHlink>
        <a:srgbClr val="190069"/>
      </a:folHlink>
    </a:clrScheme>
    <a:fontScheme name="SCB">
      <a:majorFont>
        <a:latin typeface="PT Serif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bot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vart">
      <a:srgbClr val="000000"/>
    </a:custClr>
    <a:custClr name="Lila mellan">
      <a:srgbClr val="DE82DC"/>
    </a:custClr>
    <a:custClr name="Lila ljus">
      <a:srgbClr val="F0C3E6"/>
    </a:custClr>
    <a:custClr name="D Stödlinjer">
      <a:srgbClr val="D3D3EF"/>
    </a:custClr>
    <a:custClr name="Primärblå">
      <a:srgbClr val="1E00BE"/>
    </a:custClr>
    <a:custClr name="Lila ljus">
      <a:srgbClr val="F0C3E6"/>
    </a:custClr>
    <a:custClr name="Primärblå">
      <a:srgbClr val="1E00BE"/>
    </a:custClr>
    <a:custClr name="Grön ljus">
      <a:srgbClr val="CDF0B4"/>
    </a:custClr>
    <a:custClr name="Primärblå">
      <a:srgbClr val="1E00BE"/>
    </a:custClr>
    <a:custClr name="Lila mellan">
      <a:srgbClr val="C86EC8"/>
    </a:custClr>
    <a:custClr name="Grå">
      <a:srgbClr val="878782"/>
    </a:custClr>
    <a:custClr name="Grön mellan">
      <a:srgbClr val="87CD78"/>
    </a:custClr>
    <a:custClr name="Grön ljus">
      <a:srgbClr val="CDF0B4"/>
    </a:custClr>
    <a:custClr>
      <a:srgbClr val="FFFFFF"/>
    </a:custClr>
    <a:custClr name="D Primärblå mellan">
      <a:srgbClr val="D2CCF2"/>
    </a:custClr>
    <a:custClr name="D Gul">
      <a:srgbClr val="FFB309"/>
    </a:custClr>
    <a:custClr name="D Primärblå mellan">
      <a:srgbClr val="D2CCF2"/>
    </a:custClr>
    <a:custClr name="Lila">
      <a:srgbClr val="91289B"/>
    </a:custClr>
    <a:custClr name="Blå">
      <a:srgbClr val="0AAFEB"/>
    </a:custClr>
    <a:custClr name="Röd mellan">
      <a:srgbClr val="FF8C69"/>
    </a:custClr>
    <a:custClr name="Grå mellan">
      <a:srgbClr val="C8C8C3"/>
    </a:custClr>
    <a:custClr name="Röd mellan">
      <a:srgbClr val="FF8C69"/>
    </a:custClr>
    <a:custClr name="Röd ljus">
      <a:srgbClr val="FFCDB9"/>
    </a:custClr>
    <a:custClr>
      <a:srgbClr val="FFFFFF"/>
    </a:custClr>
    <a:custClr name="Grön">
      <a:srgbClr val="329B46"/>
    </a:custClr>
    <a:custClr name="Gul mellan">
      <a:srgbClr val="FFDC82"/>
    </a:custClr>
    <a:custClr name="D Primärblå ljus">
      <a:srgbClr val="EDEDFF"/>
    </a:custClr>
    <a:custClr name="Lila mellan">
      <a:srgbClr val="C86EC8"/>
    </a:custClr>
    <a:custClr name="Röd">
      <a:srgbClr val="F05A3C"/>
    </a:custClr>
    <a:custClr name="Lila">
      <a:srgbClr val="91289B"/>
    </a:custClr>
    <a:custClr name="Grå ljus">
      <a:srgbClr val="E6E6E1"/>
    </a:custClr>
    <a:custClr name="Gul mellan">
      <a:srgbClr val="FFD478"/>
    </a:custClr>
    <a:custClr name="Gul ljus">
      <a:srgbClr val="FFF0B9"/>
    </a:custClr>
    <a:custClr>
      <a:srgbClr val="FFFFFF"/>
    </a:custClr>
    <a:custClr name="D Grön mellan">
      <a:srgbClr val="70DC69"/>
    </a:custClr>
    <a:custClr>
      <a:srgbClr val="FFFFFF"/>
    </a:custClr>
    <a:custClr name="Grön">
      <a:srgbClr val="329B46"/>
    </a:custClr>
    <a:custClr name="Lila ljus">
      <a:srgbClr val="F0C3E6"/>
    </a:custClr>
    <a:custClr name="Grå">
      <a:srgbClr val="878782"/>
    </a:custClr>
    <a:custClr>
      <a:srgbClr val="FFFFFF"/>
    </a:custClr>
    <a:custClr name="Vit">
      <a:srgbClr val="FFFFFF"/>
    </a:custClr>
    <a:custClr name="Blå mellan">
      <a:srgbClr val="64CDFA"/>
    </a:custClr>
    <a:custClr name="Blå ljus">
      <a:srgbClr val="B4E6FD"/>
    </a:custClr>
    <a:custClr>
      <a:srgbClr val="FFFFFF"/>
    </a:custClr>
    <a:custClr name="Lila">
      <a:srgbClr val="91289B"/>
    </a:custClr>
    <a:custClr>
      <a:srgbClr val="FFFFFF"/>
    </a:custClr>
    <a:custClr name="D Grön mellan">
      <a:srgbClr val="70DC69"/>
    </a:custClr>
    <a:custClr>
      <a:srgbClr val="FFFFFF"/>
    </a:custClr>
    <a:custClr name="D Gul">
      <a:srgbClr val="FFB309"/>
    </a:custClr>
    <a:custClr>
      <a:srgbClr val="FFFFFF"/>
    </a:custClr>
  </a:custClrLst>
  <a:extLst>
    <a:ext uri="{05A4C25C-085E-4340-85A3-A5531E510DB2}">
      <thm15:themeFamily xmlns:thm15="http://schemas.microsoft.com/office/thememl/2012/main" name="SCB.potx" id="{A85E3A0F-55F3-4A82-B645-5BE217564DA7}" vid="{7017EB3A-E7C8-4A76-AB09-82FCBEDBA5D5}"/>
    </a:ext>
  </a:extLst>
</a:theme>
</file>

<file path=ppt/theme/theme2.xml><?xml version="1.0" encoding="utf-8"?>
<a:theme xmlns:a="http://schemas.openxmlformats.org/drawingml/2006/main" name="Default">
  <a:themeElements>
    <a:clrScheme name="SCB">
      <a:dk1>
        <a:sysClr val="windowText" lastClr="000000"/>
      </a:dk1>
      <a:lt1>
        <a:sysClr val="window" lastClr="FFFFFF"/>
      </a:lt1>
      <a:dk2>
        <a:srgbClr val="1E00BE"/>
      </a:dk2>
      <a:lt2>
        <a:srgbClr val="FFFFFF"/>
      </a:lt2>
      <a:accent1>
        <a:srgbClr val="91289B"/>
      </a:accent1>
      <a:accent2>
        <a:srgbClr val="329B46"/>
      </a:accent2>
      <a:accent3>
        <a:srgbClr val="F05A3C"/>
      </a:accent3>
      <a:accent4>
        <a:srgbClr val="FFBE2D"/>
      </a:accent4>
      <a:accent5>
        <a:srgbClr val="0AAFEB"/>
      </a:accent5>
      <a:accent6>
        <a:srgbClr val="878782"/>
      </a:accent6>
      <a:hlink>
        <a:srgbClr val="190069"/>
      </a:hlink>
      <a:folHlink>
        <a:srgbClr val="1900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vart">
      <a:srgbClr val="000000"/>
    </a:custClr>
    <a:custClr name="Lila mellan">
      <a:srgbClr val="DE82DC"/>
    </a:custClr>
    <a:custClr name="Lila ljus">
      <a:srgbClr val="F0C3E6"/>
    </a:custClr>
    <a:custClr name="D Stödlinjer">
      <a:srgbClr val="D3D3EF"/>
    </a:custClr>
    <a:custClr name="Primärblå">
      <a:srgbClr val="1E00BE"/>
    </a:custClr>
    <a:custClr name="Lila ljus">
      <a:srgbClr val="F0C3E6"/>
    </a:custClr>
    <a:custClr name="Primärblå">
      <a:srgbClr val="1E00BE"/>
    </a:custClr>
    <a:custClr name="Grön ljus">
      <a:srgbClr val="CDF0B4"/>
    </a:custClr>
    <a:custClr name="Primärblå">
      <a:srgbClr val="1E00BE"/>
    </a:custClr>
    <a:custClr name="Lila mellan">
      <a:srgbClr val="C86EC8"/>
    </a:custClr>
    <a:custClr name="Grå">
      <a:srgbClr val="878782"/>
    </a:custClr>
    <a:custClr name="Grön mellan">
      <a:srgbClr val="87CD78"/>
    </a:custClr>
    <a:custClr name="Grön ljus">
      <a:srgbClr val="CDF0B4"/>
    </a:custClr>
    <a:custClr>
      <a:srgbClr val="FFFFFF"/>
    </a:custClr>
    <a:custClr name="D Primärblå mellan">
      <a:srgbClr val="D2CCF2"/>
    </a:custClr>
    <a:custClr name="D Gul">
      <a:srgbClr val="FFB309"/>
    </a:custClr>
    <a:custClr name="D Primärblå mellan">
      <a:srgbClr val="D2CCF2"/>
    </a:custClr>
    <a:custClr name="Lila">
      <a:srgbClr val="91289B"/>
    </a:custClr>
    <a:custClr name="Blå">
      <a:srgbClr val="0AAFEB"/>
    </a:custClr>
    <a:custClr name="Röd mellan">
      <a:srgbClr val="FF8C69"/>
    </a:custClr>
    <a:custClr name="Grå mellan">
      <a:srgbClr val="C8C8C3"/>
    </a:custClr>
    <a:custClr name="Röd mellan">
      <a:srgbClr val="FF8C69"/>
    </a:custClr>
    <a:custClr name="Röd ljus">
      <a:srgbClr val="FFCDB9"/>
    </a:custClr>
    <a:custClr>
      <a:srgbClr val="FFFFFF"/>
    </a:custClr>
    <a:custClr name="Grön">
      <a:srgbClr val="329B46"/>
    </a:custClr>
    <a:custClr name="Gul mellan">
      <a:srgbClr val="FFDC82"/>
    </a:custClr>
    <a:custClr name="D Primärblå ljus">
      <a:srgbClr val="EDEDFF"/>
    </a:custClr>
    <a:custClr name="Lila mellan">
      <a:srgbClr val="C86EC8"/>
    </a:custClr>
    <a:custClr name="Röd">
      <a:srgbClr val="F05A3C"/>
    </a:custClr>
    <a:custClr name="Lila">
      <a:srgbClr val="91289B"/>
    </a:custClr>
    <a:custClr name="Grå ljus">
      <a:srgbClr val="E6E6E1"/>
    </a:custClr>
    <a:custClr name="Gul mellan">
      <a:srgbClr val="FFD478"/>
    </a:custClr>
    <a:custClr name="Gul ljus">
      <a:srgbClr val="FFF0B9"/>
    </a:custClr>
    <a:custClr>
      <a:srgbClr val="FFFFFF"/>
    </a:custClr>
    <a:custClr name="D Grön mellan">
      <a:srgbClr val="70DC69"/>
    </a:custClr>
    <a:custClr>
      <a:srgbClr val="FFFFFF"/>
    </a:custClr>
    <a:custClr name="Grön">
      <a:srgbClr val="329B46"/>
    </a:custClr>
    <a:custClr name="Lila ljus">
      <a:srgbClr val="F0C3E6"/>
    </a:custClr>
    <a:custClr name="Grå">
      <a:srgbClr val="878782"/>
    </a:custClr>
    <a:custClr>
      <a:srgbClr val="FFFFFF"/>
    </a:custClr>
    <a:custClr name="Vit">
      <a:srgbClr val="FFFFFF"/>
    </a:custClr>
    <a:custClr name="Blå mellan">
      <a:srgbClr val="64CDFA"/>
    </a:custClr>
    <a:custClr name="Blå ljus">
      <a:srgbClr val="B4E6FD"/>
    </a:custClr>
    <a:custClr>
      <a:srgbClr val="FFFFFF"/>
    </a:custClr>
    <a:custClr name="Lila">
      <a:srgbClr val="91289B"/>
    </a:custClr>
    <a:custClr>
      <a:srgbClr val="FFFFFF"/>
    </a:custClr>
    <a:custClr name="D Grön mellan">
      <a:srgbClr val="70DC69"/>
    </a:custClr>
    <a:custClr>
      <a:srgbClr val="FFFFFF"/>
    </a:custClr>
    <a:custClr name="D Gul">
      <a:srgbClr val="FFB309"/>
    </a:custClr>
    <a:custClr>
      <a:srgbClr val="FFFFFF"/>
    </a:custClr>
  </a:custClrLst>
  <a:extLst>
    <a:ext uri="{05A4C25C-085E-4340-85A3-A5531E510DB2}">
      <thm15:themeFamily xmlns:thm15="http://schemas.microsoft.com/office/thememl/2012/main" name="Default" id="{C87DB9DA-02A5-4140-BC65-5F528FB97C53}" vid="{F1766795-0814-4FFD-B318-26DA62B6369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e04652-2411-45a5-9547-ead3fa2f6516">
      <Value>59</Value>
      <Value>61</Value>
    </TaxCatchAll>
    <Nyckelord xmlns="607e45c2-70c7-4588-a0ec-e37dd595c9b3" xsi:nil="true"/>
    <f6c3a325b9784e359ba44fe0f9d233e9 xmlns="cfe04652-2411-45a5-9547-ead3fa2f6516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Arbetsdokument</TermName>
          <TermId xmlns="http://schemas.microsoft.com/office/infopath/2007/PartnerControls">09e03f0b-53d4-4bb7-9a97-beb696464e0d</TermId>
        </TermInfo>
        <TermInfo xmlns="http://schemas.microsoft.com/office/infopath/2007/PartnerControls">
          <TermName xmlns="http://schemas.microsoft.com/office/infopath/2007/PartnerControls">Kommunikation</TermName>
          <TermId xmlns="http://schemas.microsoft.com/office/infopath/2007/PartnerControls">9b5fbcf9-2bdb-460d-85d5-a0719697ac5e</TermId>
        </TermInfo>
      </Terms>
    </f6c3a325b9784e359ba44fe0f9d233e9>
    <_dlc_DocId xmlns="cfe04652-2411-45a5-9547-ead3fa2f6516">AQQKVCEW5FYQ-691940382-173</_dlc_DocId>
    <_dlc_DocIdUrl xmlns="cfe04652-2411-45a5-9547-ead3fa2f6516">
      <Url>http://vip/projektstyrning/P5642/_layouts/15/DocIdRedir.aspx?ID=AQQKVCEW5FYQ-691940382-173</Url>
      <Description>AQQKVCEW5FYQ-691940382-173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F03955A553BE184DB0926BB08C5F44390700B752A2665230774EB28C74E39FB55E11" ma:contentTypeVersion="3" ma:contentTypeDescription="Tom SCB-mall  med projektstyrningstaggar" ma:contentTypeScope="" ma:versionID="1366e750ca20d34d1964e96ce8fd6cad">
  <xsd:schema xmlns:xsd="http://www.w3.org/2001/XMLSchema" xmlns:xs="http://www.w3.org/2001/XMLSchema" xmlns:p="http://schemas.microsoft.com/office/2006/metadata/properties" xmlns:ns2="cfe04652-2411-45a5-9547-ead3fa2f6516" xmlns:ns3="607e45c2-70c7-4588-a0ec-e37dd595c9b3" targetNamespace="http://schemas.microsoft.com/office/2006/metadata/properties" ma:root="true" ma:fieldsID="1fbb34ab54335b52c5552cc9276e4008" ns2:_="" ns3:_="">
    <xsd:import namespace="cfe04652-2411-45a5-9547-ead3fa2f6516"/>
    <xsd:import namespace="607e45c2-70c7-4588-a0ec-e37dd595c9b3"/>
    <xsd:element name="properties">
      <xsd:complexType>
        <xsd:sequence>
          <xsd:element name="documentManagement">
            <xsd:complexType>
              <xsd:all>
                <xsd:element ref="ns2:f6c3a325b9784e359ba44fe0f9d233e9" minOccurs="0"/>
                <xsd:element ref="ns2:TaxCatchAll" minOccurs="0"/>
                <xsd:element ref="ns2:TaxCatchAllLabel" minOccurs="0"/>
                <xsd:element ref="ns3:Nyckelord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04652-2411-45a5-9547-ead3fa2f6516" elementFormDefault="qualified">
    <xsd:import namespace="http://schemas.microsoft.com/office/2006/documentManagement/types"/>
    <xsd:import namespace="http://schemas.microsoft.com/office/infopath/2007/PartnerControls"/>
    <xsd:element name="f6c3a325b9784e359ba44fe0f9d233e9" ma:index="8" ma:taxonomy="true" ma:internalName="f6c3a325b9784e359ba44fe0f9d233e9" ma:taxonomyFieldName="Projekt_x0020_taggar" ma:displayName="Projektstyrningstaggar" ma:readOnly="false" ma:default="" ma:fieldId="{f6c3a325-b978-4e35-9ba4-4fe0f9d233e9}" ma:taxonomyMulti="true" ma:sspId="fa0c339c-b324-4b3e-b58b-1c32e876e441" ma:termSetId="cf281a01-5a3c-4914-9d40-616fe4eee903" ma:anchorId="54210c23-1cc1-4312-83a0-6de4a034c712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Global taxonomikolumn" ma:hidden="true" ma:list="{cb648351-24d0-4ebc-b9d1-42613723455d}" ma:internalName="TaxCatchAll" ma:showField="CatchAllData" ma:web="cfe04652-2411-45a5-9547-ead3fa2f6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Global taxonomikolumn1" ma:hidden="true" ma:list="{cb648351-24d0-4ebc-b9d1-42613723455d}" ma:internalName="TaxCatchAllLabel" ma:readOnly="true" ma:showField="CatchAllDataLabel" ma:web="cfe04652-2411-45a5-9547-ead3fa2f6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3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14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7e45c2-70c7-4588-a0ec-e37dd595c9b3" elementFormDefault="qualified">
    <xsd:import namespace="http://schemas.microsoft.com/office/2006/documentManagement/types"/>
    <xsd:import namespace="http://schemas.microsoft.com/office/infopath/2007/PartnerControls"/>
    <xsd:element name="Nyckelord" ma:index="12" nillable="true" ma:displayName="Nyckelord" ma:internalName="Nyckelord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4D4012-0ED0-417E-8ADE-2F7A8EC833B2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607e45c2-70c7-4588-a0ec-e37dd595c9b3"/>
    <ds:schemaRef ds:uri="cfe04652-2411-45a5-9547-ead3fa2f651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606CA65-2E7A-47FE-81C0-CF7431ED26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e04652-2411-45a5-9547-ead3fa2f6516"/>
    <ds:schemaRef ds:uri="607e45c2-70c7-4588-a0ec-e37dd595c9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4D264F-8D73-4766-9AC6-4F82323B8BE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951EE08-D5AF-4610-9277-1CBAFC03FA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8226</TotalTime>
  <Words>1234</Words>
  <Application>Microsoft Office PowerPoint</Application>
  <PresentationFormat>Bredbild</PresentationFormat>
  <Paragraphs>296</Paragraphs>
  <Slides>18</Slides>
  <Notes>12</Notes>
  <HiddenSlides>2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5" baseType="lpstr">
      <vt:lpstr>Arial</vt:lpstr>
      <vt:lpstr>Calibri</vt:lpstr>
      <vt:lpstr>Inter</vt:lpstr>
      <vt:lpstr>PT Serif</vt:lpstr>
      <vt:lpstr>Roboto</vt:lpstr>
      <vt:lpstr>Roboto Regular</vt:lpstr>
      <vt:lpstr>SCB</vt:lpstr>
      <vt:lpstr>Presentation av SNI 2025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Chakkour Nizar ML/KOM/SPIK-S</dc:creator>
  <cp:lastModifiedBy>Björk Anna D/REG/FG-Ö</cp:lastModifiedBy>
  <cp:revision>95</cp:revision>
  <cp:lastPrinted>2024-12-03T11:33:23Z</cp:lastPrinted>
  <dcterms:created xsi:type="dcterms:W3CDTF">2024-05-06T09:15:30Z</dcterms:created>
  <dcterms:modified xsi:type="dcterms:W3CDTF">2025-04-09T06:01:30Z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0x010100F03955A553BE184DB0926BB08C5F44390700B752A2665230774EB28C74E39FB55E11</vt:lpwstr>
  </property>
  <property fmtid="{D5CDD505-2E9C-101B-9397-08002B2CF9AE}" pid="3" name="_dlc_DocIdItemGuid">
    <vt:lpwstr>39b49d13-c769-4fc7-a173-245a189f717e</vt:lpwstr>
  </property>
  <property fmtid="{D5CDD505-2E9C-101B-9397-08002B2CF9AE}" pid="4" name="Projekt taggar">
    <vt:lpwstr>61;#Arbetsdokument|09e03f0b-53d4-4bb7-9a97-beb696464e0d;#59;#Kommunikation|9b5fbcf9-2bdb-460d-85d5-a0719697ac5e</vt:lpwstr>
  </property>
</Properties>
</file>